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3" r:id="rId10"/>
    <p:sldId id="267" r:id="rId11"/>
    <p:sldId id="268" r:id="rId12"/>
    <p:sldId id="269" r:id="rId13"/>
    <p:sldId id="270" r:id="rId14"/>
    <p:sldId id="271" r:id="rId15"/>
    <p:sldId id="279" r:id="rId16"/>
    <p:sldId id="274" r:id="rId17"/>
    <p:sldId id="275" r:id="rId18"/>
    <p:sldId id="276" r:id="rId19"/>
    <p:sldId id="277" r:id="rId20"/>
    <p:sldId id="278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rossiecl\Downloads\AgeSpecificFertilityRates-201609230749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iecl\Desktop\n)%20september%20paper\figures%20trend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iecl\Desktop\n)%20september%20paper\figures%20trend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iecl\Desktop\n)%20september%20paper\results\correlations%20with%20DHS%20dat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iecl\Desktop\n)%20september%20paper\results\correlations%20with%20DHS%20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iecl\Desktop\n)%20september%20paper\results\correlations%20with%20DHS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en-US" sz="3600" b="1" i="0" baseline="0">
                <a:effectLst/>
              </a:rPr>
              <a:t>Adolescent birth rate 1990-2015 , world regions</a:t>
            </a:r>
            <a:endParaRPr lang="en-US" sz="360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'[AgeSpecificFertilityRates-20160923074920.xls]Data'!$M$13</c:f>
              <c:strCache>
                <c:ptCount val="1"/>
                <c:pt idx="0">
                  <c:v>   Sub-Saharan Africa</c:v>
                </c:pt>
              </c:strCache>
            </c:strRef>
          </c:tx>
          <c:spPr>
            <a:ln w="63500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strRef>
              <c:f>'[AgeSpecificFertilityRates-20160923074920.xls]Data'!$N$11:$R$11</c:f>
              <c:strCache>
                <c:ptCount val="5"/>
                <c:pt idx="0">
                  <c:v>1990 - 1995</c:v>
                </c:pt>
                <c:pt idx="1">
                  <c:v>1995 - 2000</c:v>
                </c:pt>
                <c:pt idx="2">
                  <c:v>2000 - 2005</c:v>
                </c:pt>
                <c:pt idx="3">
                  <c:v>2005 - 2010</c:v>
                </c:pt>
                <c:pt idx="4">
                  <c:v>2010 - 2015</c:v>
                </c:pt>
              </c:strCache>
            </c:strRef>
          </c:cat>
          <c:val>
            <c:numRef>
              <c:f>'[AgeSpecificFertilityRates-20160923074920.xls]Data'!$N$13:$R$13</c:f>
              <c:numCache>
                <c:formatCode>0.0</c:formatCode>
                <c:ptCount val="5"/>
                <c:pt idx="0">
                  <c:v>138.9</c:v>
                </c:pt>
                <c:pt idx="1">
                  <c:v>132.9</c:v>
                </c:pt>
                <c:pt idx="2">
                  <c:v>126.7</c:v>
                </c:pt>
                <c:pt idx="3">
                  <c:v>118.2</c:v>
                </c:pt>
                <c:pt idx="4">
                  <c:v>109.1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3E-4D0D-9F87-28747C337902}"/>
            </c:ext>
          </c:extLst>
        </c:ser>
        <c:ser>
          <c:idx val="2"/>
          <c:order val="1"/>
          <c:tx>
            <c:strRef>
              <c:f>'[AgeSpecificFertilityRates-20160923074920.xls]Data'!$M$14</c:f>
              <c:strCache>
                <c:ptCount val="1"/>
                <c:pt idx="0">
                  <c:v>   Asia</c:v>
                </c:pt>
              </c:strCache>
            </c:strRef>
          </c:tx>
          <c:marker>
            <c:symbol val="none"/>
          </c:marker>
          <c:cat>
            <c:strRef>
              <c:f>'[AgeSpecificFertilityRates-20160923074920.xls]Data'!$N$11:$R$11</c:f>
              <c:strCache>
                <c:ptCount val="5"/>
                <c:pt idx="0">
                  <c:v>1990 - 1995</c:v>
                </c:pt>
                <c:pt idx="1">
                  <c:v>1995 - 2000</c:v>
                </c:pt>
                <c:pt idx="2">
                  <c:v>2000 - 2005</c:v>
                </c:pt>
                <c:pt idx="3">
                  <c:v>2005 - 2010</c:v>
                </c:pt>
                <c:pt idx="4">
                  <c:v>2010 - 2015</c:v>
                </c:pt>
              </c:strCache>
            </c:strRef>
          </c:cat>
          <c:val>
            <c:numRef>
              <c:f>'[AgeSpecificFertilityRates-20160923074920.xls]Data'!$N$14:$R$14</c:f>
              <c:numCache>
                <c:formatCode>0.0</c:formatCode>
                <c:ptCount val="5"/>
                <c:pt idx="0">
                  <c:v>55.8</c:v>
                </c:pt>
                <c:pt idx="1">
                  <c:v>47.5</c:v>
                </c:pt>
                <c:pt idx="2">
                  <c:v>39.299999999999997</c:v>
                </c:pt>
                <c:pt idx="3">
                  <c:v>33.700000000000003</c:v>
                </c:pt>
                <c:pt idx="4">
                  <c:v>30.4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3E-4D0D-9F87-28747C337902}"/>
            </c:ext>
          </c:extLst>
        </c:ser>
        <c:ser>
          <c:idx val="3"/>
          <c:order val="2"/>
          <c:tx>
            <c:strRef>
              <c:f>'[AgeSpecificFertilityRates-20160923074920.xls]Data'!$M$15</c:f>
              <c:strCache>
                <c:ptCount val="1"/>
                <c:pt idx="0">
                  <c:v>   Europe</c:v>
                </c:pt>
              </c:strCache>
            </c:strRef>
          </c:tx>
          <c:spPr>
            <a:ln w="63500" cmpd="sng">
              <a:solidFill>
                <a:srgbClr val="FFC000"/>
              </a:solidFill>
            </a:ln>
          </c:spPr>
          <c:marker>
            <c:symbol val="none"/>
          </c:marker>
          <c:cat>
            <c:strRef>
              <c:f>'[AgeSpecificFertilityRates-20160923074920.xls]Data'!$N$11:$R$11</c:f>
              <c:strCache>
                <c:ptCount val="5"/>
                <c:pt idx="0">
                  <c:v>1990 - 1995</c:v>
                </c:pt>
                <c:pt idx="1">
                  <c:v>1995 - 2000</c:v>
                </c:pt>
                <c:pt idx="2">
                  <c:v>2000 - 2005</c:v>
                </c:pt>
                <c:pt idx="3">
                  <c:v>2005 - 2010</c:v>
                </c:pt>
                <c:pt idx="4">
                  <c:v>2010 - 2015</c:v>
                </c:pt>
              </c:strCache>
            </c:strRef>
          </c:cat>
          <c:val>
            <c:numRef>
              <c:f>'[AgeSpecificFertilityRates-20160923074920.xls]Data'!$N$15:$R$15</c:f>
              <c:numCache>
                <c:formatCode>0.0</c:formatCode>
                <c:ptCount val="5"/>
                <c:pt idx="0">
                  <c:v>31</c:v>
                </c:pt>
                <c:pt idx="1">
                  <c:v>23.9</c:v>
                </c:pt>
                <c:pt idx="2">
                  <c:v>19.899999999999999</c:v>
                </c:pt>
                <c:pt idx="3">
                  <c:v>19.399999999999999</c:v>
                </c:pt>
                <c:pt idx="4">
                  <c:v>16.2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3E-4D0D-9F87-28747C337902}"/>
            </c:ext>
          </c:extLst>
        </c:ser>
        <c:ser>
          <c:idx val="4"/>
          <c:order val="3"/>
          <c:tx>
            <c:strRef>
              <c:f>'[AgeSpecificFertilityRates-20160923074920.xls]Data'!$M$16</c:f>
              <c:strCache>
                <c:ptCount val="1"/>
                <c:pt idx="0">
                  <c:v>   Latin America and the Caribbean</c:v>
                </c:pt>
              </c:strCache>
            </c:strRef>
          </c:tx>
          <c:spPr>
            <a:ln w="635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'[AgeSpecificFertilityRates-20160923074920.xls]Data'!$N$11:$R$11</c:f>
              <c:strCache>
                <c:ptCount val="5"/>
                <c:pt idx="0">
                  <c:v>1990 - 1995</c:v>
                </c:pt>
                <c:pt idx="1">
                  <c:v>1995 - 2000</c:v>
                </c:pt>
                <c:pt idx="2">
                  <c:v>2000 - 2005</c:v>
                </c:pt>
                <c:pt idx="3">
                  <c:v>2005 - 2010</c:v>
                </c:pt>
                <c:pt idx="4">
                  <c:v>2010 - 2015</c:v>
                </c:pt>
              </c:strCache>
            </c:strRef>
          </c:cat>
          <c:val>
            <c:numRef>
              <c:f>'[AgeSpecificFertilityRates-20160923074920.xls]Data'!$N$16:$R$16</c:f>
              <c:numCache>
                <c:formatCode>0.0</c:formatCode>
                <c:ptCount val="5"/>
                <c:pt idx="0">
                  <c:v>82.5</c:v>
                </c:pt>
                <c:pt idx="1">
                  <c:v>83.5</c:v>
                </c:pt>
                <c:pt idx="2">
                  <c:v>78.7</c:v>
                </c:pt>
                <c:pt idx="3">
                  <c:v>70.400000000000006</c:v>
                </c:pt>
                <c:pt idx="4">
                  <c:v>66.5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F3E-4D0D-9F87-28747C337902}"/>
            </c:ext>
          </c:extLst>
        </c:ser>
        <c:ser>
          <c:idx val="5"/>
          <c:order val="4"/>
          <c:tx>
            <c:strRef>
              <c:f>'[AgeSpecificFertilityRates-20160923074920.xls]Data'!$M$17</c:f>
              <c:strCache>
                <c:ptCount val="1"/>
                <c:pt idx="0">
                  <c:v>   Northern America</c:v>
                </c:pt>
              </c:strCache>
            </c:strRef>
          </c:tx>
          <c:spPr>
            <a:ln w="63500" cmpd="sng">
              <a:solidFill>
                <a:srgbClr val="00B0F0"/>
              </a:solidFill>
            </a:ln>
          </c:spPr>
          <c:marker>
            <c:symbol val="none"/>
          </c:marker>
          <c:val>
            <c:numRef>
              <c:f>'[AgeSpecificFertilityRates-20160923074920.xls]Data'!$N$17:$R$17</c:f>
              <c:numCache>
                <c:formatCode>0.0</c:formatCode>
                <c:ptCount val="5"/>
                <c:pt idx="0">
                  <c:v>56.3</c:v>
                </c:pt>
                <c:pt idx="1">
                  <c:v>48.4</c:v>
                </c:pt>
                <c:pt idx="2">
                  <c:v>40.5</c:v>
                </c:pt>
                <c:pt idx="3">
                  <c:v>37.299999999999997</c:v>
                </c:pt>
                <c:pt idx="4">
                  <c:v>28.3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F3E-4D0D-9F87-28747C337902}"/>
            </c:ext>
          </c:extLst>
        </c:ser>
        <c:ser>
          <c:idx val="0"/>
          <c:order val="5"/>
          <c:tx>
            <c:strRef>
              <c:f>'[AgeSpecificFertilityRates-20160923074920.xls]Data'!$M$12</c:f>
              <c:strCache>
                <c:ptCount val="1"/>
                <c:pt idx="0">
                  <c:v>World</c:v>
                </c:pt>
              </c:strCache>
            </c:strRef>
          </c:tx>
          <c:spPr>
            <a:ln w="63500" cmpd="sng">
              <a:solidFill>
                <a:srgbClr val="00B050"/>
              </a:solidFill>
              <a:prstDash val="solid"/>
            </a:ln>
          </c:spPr>
          <c:marker>
            <c:symbol val="none"/>
          </c:marker>
          <c:val>
            <c:numRef>
              <c:f>'[AgeSpecificFertilityRates-20160923074920.xls]Data'!$N$12:$R$12</c:f>
              <c:numCache>
                <c:formatCode>0.0</c:formatCode>
                <c:ptCount val="5"/>
                <c:pt idx="0">
                  <c:v>65</c:v>
                </c:pt>
                <c:pt idx="1">
                  <c:v>59.2</c:v>
                </c:pt>
                <c:pt idx="2">
                  <c:v>52.7</c:v>
                </c:pt>
                <c:pt idx="3">
                  <c:v>48.3</c:v>
                </c:pt>
                <c:pt idx="4">
                  <c:v>46.2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F3E-4D0D-9F87-28747C3379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918144"/>
        <c:axId val="41734656"/>
      </c:lineChart>
      <c:catAx>
        <c:axId val="94918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41734656"/>
        <c:crosses val="autoZero"/>
        <c:auto val="1"/>
        <c:lblAlgn val="ctr"/>
        <c:lblOffset val="100"/>
        <c:noMultiLvlLbl val="0"/>
      </c:catAx>
      <c:valAx>
        <c:axId val="41734656"/>
        <c:scaling>
          <c:orientation val="minMax"/>
          <c:max val="2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births</a:t>
                </a:r>
                <a:r>
                  <a:rPr lang="en-US" sz="2000" baseline="0"/>
                  <a:t> per 1000 women 15-19</a:t>
                </a:r>
                <a:endParaRPr lang="en-US" sz="2000"/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4918144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66027668416447949"/>
          <c:y val="0.21517716535433071"/>
          <c:w val="0.3369455380577428"/>
          <c:h val="0.6088997099046829"/>
        </c:manualLayout>
      </c:layout>
      <c:overlay val="0"/>
      <c:txPr>
        <a:bodyPr/>
        <a:lstStyle/>
        <a:p>
          <a:pPr>
            <a:defRPr sz="24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 dirty="0"/>
              <a:t>ABR,</a:t>
            </a:r>
            <a:r>
              <a:rPr lang="en-US" sz="2800" baseline="0" dirty="0"/>
              <a:t> 12 HDSS in </a:t>
            </a:r>
            <a:r>
              <a:rPr lang="en-US" sz="2800" baseline="0" dirty="0" smtClean="0"/>
              <a:t>sub-Saharan </a:t>
            </a:r>
            <a:r>
              <a:rPr lang="en-US" sz="2800" baseline="0" dirty="0"/>
              <a:t>Africa, varying periods </a:t>
            </a:r>
            <a:endParaRPr lang="en-US" sz="2800" dirty="0"/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'\Users\rossiecl\Dropbox\AA adolescent fertility INDEPTH\results obj 1 2 3 received\[Results_log files_22 august.xlsx]15-19'!$B$1</c:f>
              <c:strCache>
                <c:ptCount val="1"/>
                <c:pt idx="0">
                  <c:v>Bandafassi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august.xlsx]15-19'!$B$2:$B$33</c:f>
              <c:numCache>
                <c:formatCode>General</c:formatCode>
                <c:ptCount val="32"/>
                <c:pt idx="2">
                  <c:v>0.1696</c:v>
                </c:pt>
                <c:pt idx="3">
                  <c:v>0.18529999999999999</c:v>
                </c:pt>
                <c:pt idx="4">
                  <c:v>0.20899999999999999</c:v>
                </c:pt>
                <c:pt idx="5">
                  <c:v>0.1825</c:v>
                </c:pt>
                <c:pt idx="6">
                  <c:v>0.1802</c:v>
                </c:pt>
                <c:pt idx="7">
                  <c:v>0.1757</c:v>
                </c:pt>
                <c:pt idx="8">
                  <c:v>0.2054</c:v>
                </c:pt>
                <c:pt idx="9">
                  <c:v>0.1739</c:v>
                </c:pt>
                <c:pt idx="10">
                  <c:v>0.17480000000000001</c:v>
                </c:pt>
                <c:pt idx="11">
                  <c:v>0.15290000000000001</c:v>
                </c:pt>
                <c:pt idx="12">
                  <c:v>0.20619999999999999</c:v>
                </c:pt>
                <c:pt idx="13">
                  <c:v>0.18459999999999999</c:v>
                </c:pt>
                <c:pt idx="14">
                  <c:v>0.15859999999999999</c:v>
                </c:pt>
                <c:pt idx="15">
                  <c:v>0.1681</c:v>
                </c:pt>
                <c:pt idx="16">
                  <c:v>0.1986</c:v>
                </c:pt>
                <c:pt idx="17">
                  <c:v>0.18110000000000001</c:v>
                </c:pt>
                <c:pt idx="18">
                  <c:v>0.19450000000000001</c:v>
                </c:pt>
                <c:pt idx="19">
                  <c:v>0.16700000000000001</c:v>
                </c:pt>
                <c:pt idx="20">
                  <c:v>0.15870000000000001</c:v>
                </c:pt>
                <c:pt idx="21">
                  <c:v>0.16109999999999999</c:v>
                </c:pt>
                <c:pt idx="22">
                  <c:v>0.16869999999999999</c:v>
                </c:pt>
                <c:pt idx="23">
                  <c:v>0.157</c:v>
                </c:pt>
                <c:pt idx="24">
                  <c:v>0.15029999999999999</c:v>
                </c:pt>
                <c:pt idx="25">
                  <c:v>0.13639999999999999</c:v>
                </c:pt>
                <c:pt idx="26">
                  <c:v>0.104</c:v>
                </c:pt>
                <c:pt idx="27">
                  <c:v>0.105</c:v>
                </c:pt>
                <c:pt idx="28">
                  <c:v>0.1163</c:v>
                </c:pt>
                <c:pt idx="29">
                  <c:v>0.1701</c:v>
                </c:pt>
                <c:pt idx="30">
                  <c:v>0.1133</c:v>
                </c:pt>
                <c:pt idx="31">
                  <c:v>0.1245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700-4357-B380-661F3C8E6310}"/>
            </c:ext>
          </c:extLst>
        </c:ser>
        <c:ser>
          <c:idx val="1"/>
          <c:order val="1"/>
          <c:tx>
            <c:strRef>
              <c:f>'\Users\rossiecl\Dropbox\AA adolescent fertility INDEPTH\results obj 1 2 3 received\[Results_log files_22 august.xlsx]15-19'!$C$1</c:f>
              <c:strCache>
                <c:ptCount val="1"/>
                <c:pt idx="0">
                  <c:v>Dabat</c:v>
                </c:pt>
              </c:strCache>
            </c:strRef>
          </c:tx>
          <c:spPr>
            <a:ln w="635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august.xlsx]15-19'!$C$2:$C$33</c:f>
              <c:numCache>
                <c:formatCode>General</c:formatCode>
                <c:ptCount val="32"/>
                <c:pt idx="25">
                  <c:v>5.4600000000000003E-2</c:v>
                </c:pt>
                <c:pt idx="26">
                  <c:v>7.6300000000000007E-2</c:v>
                </c:pt>
                <c:pt idx="27">
                  <c:v>7.6600000000000001E-2</c:v>
                </c:pt>
                <c:pt idx="28">
                  <c:v>5.7799999999999997E-2</c:v>
                </c:pt>
                <c:pt idx="29">
                  <c:v>6.9599999999999995E-2</c:v>
                </c:pt>
                <c:pt idx="30">
                  <c:v>6.1499999999999999E-2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700-4357-B380-661F3C8E6310}"/>
            </c:ext>
          </c:extLst>
        </c:ser>
        <c:ser>
          <c:idx val="2"/>
          <c:order val="2"/>
          <c:tx>
            <c:strRef>
              <c:f>'\Users\rossiecl\Dropbox\AA adolescent fertility INDEPTH\results obj 1 2 3 received\[Results_log files_22 august.xlsx]15-19'!$D$1</c:f>
              <c:strCache>
                <c:ptCount val="1"/>
                <c:pt idx="0">
                  <c:v>Nanoro</c:v>
                </c:pt>
              </c:strCache>
            </c:strRef>
          </c:tx>
          <c:spPr>
            <a:ln w="63500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august.xlsx]15-19'!$D$2:$D$33</c:f>
              <c:numCache>
                <c:formatCode>General</c:formatCode>
                <c:ptCount val="32"/>
                <c:pt idx="26">
                  <c:v>8.8099999999999998E-2</c:v>
                </c:pt>
                <c:pt idx="27">
                  <c:v>7.4899999999999994E-2</c:v>
                </c:pt>
                <c:pt idx="28">
                  <c:v>8.3299999999999999E-2</c:v>
                </c:pt>
                <c:pt idx="29">
                  <c:v>7.7200000000000005E-2</c:v>
                </c:pt>
                <c:pt idx="30">
                  <c:v>7.7700000000000005E-2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700-4357-B380-661F3C8E6310}"/>
            </c:ext>
          </c:extLst>
        </c:ser>
        <c:ser>
          <c:idx val="3"/>
          <c:order val="3"/>
          <c:tx>
            <c:strRef>
              <c:f>'\Users\rossiecl\Dropbox\AA adolescent fertility INDEPTH\results obj 1 2 3 received\[Results_log files_22 august.xlsx]15-19'!$E$1</c:f>
              <c:strCache>
                <c:ptCount val="1"/>
                <c:pt idx="0">
                  <c:v>Nouna</c:v>
                </c:pt>
              </c:strCache>
            </c:strRef>
          </c:tx>
          <c:spPr>
            <a:ln w="635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august.xlsx]15-19'!$E$2:$E$33</c:f>
              <c:numCache>
                <c:formatCode>General</c:formatCode>
                <c:ptCount val="32"/>
                <c:pt idx="27">
                  <c:v>0.13800000000000001</c:v>
                </c:pt>
                <c:pt idx="28">
                  <c:v>0.1196</c:v>
                </c:pt>
                <c:pt idx="29">
                  <c:v>0.13980000000000001</c:v>
                </c:pt>
                <c:pt idx="30">
                  <c:v>0.13719999999999999</c:v>
                </c:pt>
                <c:pt idx="31">
                  <c:v>0.13519999999999999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700-4357-B380-661F3C8E6310}"/>
            </c:ext>
          </c:extLst>
        </c:ser>
        <c:ser>
          <c:idx val="4"/>
          <c:order val="4"/>
          <c:tx>
            <c:strRef>
              <c:f>'\Users\rossiecl\Dropbox\AA adolescent fertility INDEPTH\results obj 1 2 3 received\[Results_log files_22 august.xlsx]15-19'!$F$1</c:f>
              <c:strCache>
                <c:ptCount val="1"/>
                <c:pt idx="0">
                  <c:v>Kilite-Awlaelo</c:v>
                </c:pt>
              </c:strCache>
            </c:strRef>
          </c:tx>
          <c:spPr>
            <a:ln w="635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august.xlsx]15-19'!$F$2:$F$33</c:f>
              <c:numCache>
                <c:formatCode>General</c:formatCode>
                <c:ptCount val="32"/>
                <c:pt idx="27">
                  <c:v>2.7900000000000001E-2</c:v>
                </c:pt>
                <c:pt idx="28">
                  <c:v>2.0500000000000001E-2</c:v>
                </c:pt>
                <c:pt idx="29">
                  <c:v>2.7300000000000001E-2</c:v>
                </c:pt>
                <c:pt idx="30">
                  <c:v>2.12E-2</c:v>
                </c:pt>
                <c:pt idx="31">
                  <c:v>1.72E-2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700-4357-B380-661F3C8E6310}"/>
            </c:ext>
          </c:extLst>
        </c:ser>
        <c:ser>
          <c:idx val="5"/>
          <c:order val="5"/>
          <c:tx>
            <c:strRef>
              <c:f>'\Users\rossiecl\Dropbox\AA adolescent fertility INDEPTH\results obj 1 2 3 received\[Results_log files_22 august.xlsx]15-19'!$G$1</c:f>
              <c:strCache>
                <c:ptCount val="1"/>
                <c:pt idx="0">
                  <c:v>Karonga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august.xlsx]15-19'!$G$2:$G$33</c:f>
              <c:numCache>
                <c:formatCode>General</c:formatCode>
                <c:ptCount val="32"/>
                <c:pt idx="19">
                  <c:v>0.22489999999999999</c:v>
                </c:pt>
                <c:pt idx="20">
                  <c:v>0.14929999999999999</c:v>
                </c:pt>
                <c:pt idx="21">
                  <c:v>0.186</c:v>
                </c:pt>
                <c:pt idx="22">
                  <c:v>0.18410000000000001</c:v>
                </c:pt>
                <c:pt idx="23">
                  <c:v>0.19339999999999999</c:v>
                </c:pt>
                <c:pt idx="24">
                  <c:v>0.16869999999999999</c:v>
                </c:pt>
                <c:pt idx="25">
                  <c:v>0.16830000000000001</c:v>
                </c:pt>
                <c:pt idx="26">
                  <c:v>0.17130000000000001</c:v>
                </c:pt>
                <c:pt idx="27">
                  <c:v>0.14330000000000001</c:v>
                </c:pt>
                <c:pt idx="28">
                  <c:v>0.16139999999999999</c:v>
                </c:pt>
                <c:pt idx="29">
                  <c:v>0.13719999999999999</c:v>
                </c:pt>
                <c:pt idx="30">
                  <c:v>0.14299999999999999</c:v>
                </c:pt>
                <c:pt idx="31">
                  <c:v>0.1439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1700-4357-B380-661F3C8E6310}"/>
            </c:ext>
          </c:extLst>
        </c:ser>
        <c:ser>
          <c:idx val="6"/>
          <c:order val="6"/>
          <c:tx>
            <c:strRef>
              <c:f>'\Users\rossiecl\Dropbox\AA adolescent fertility INDEPTH\results obj 1 2 3 received\[Results_log files_22 august.xlsx]15-19'!$H$1</c:f>
              <c:strCache>
                <c:ptCount val="1"/>
                <c:pt idx="0">
                  <c:v>Mlomp</c:v>
                </c:pt>
              </c:strCache>
            </c:strRef>
          </c:tx>
          <c:spPr>
            <a:ln w="63500"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august.xlsx]15-19'!$H$2:$H$33</c:f>
              <c:numCache>
                <c:formatCode>General</c:formatCode>
                <c:ptCount val="32"/>
                <c:pt idx="2">
                  <c:v>3.95E-2</c:v>
                </c:pt>
                <c:pt idx="3">
                  <c:v>2.6700000000000002E-2</c:v>
                </c:pt>
                <c:pt idx="4">
                  <c:v>4.4499999999999998E-2</c:v>
                </c:pt>
                <c:pt idx="5">
                  <c:v>2.1100000000000001E-2</c:v>
                </c:pt>
                <c:pt idx="6">
                  <c:v>5.9499999999999997E-2</c:v>
                </c:pt>
                <c:pt idx="7">
                  <c:v>3.6200000000000003E-2</c:v>
                </c:pt>
                <c:pt idx="8">
                  <c:v>4.0099999999999997E-2</c:v>
                </c:pt>
                <c:pt idx="9">
                  <c:v>2.93E-2</c:v>
                </c:pt>
                <c:pt idx="10">
                  <c:v>2.4500000000000001E-2</c:v>
                </c:pt>
                <c:pt idx="11">
                  <c:v>4.1599999999999998E-2</c:v>
                </c:pt>
                <c:pt idx="12">
                  <c:v>3.9699999999999999E-2</c:v>
                </c:pt>
                <c:pt idx="13">
                  <c:v>3.0300000000000001E-2</c:v>
                </c:pt>
                <c:pt idx="14">
                  <c:v>2.64E-2</c:v>
                </c:pt>
                <c:pt idx="15">
                  <c:v>3.5099999999999999E-2</c:v>
                </c:pt>
                <c:pt idx="16">
                  <c:v>3.4099999999999998E-2</c:v>
                </c:pt>
                <c:pt idx="17">
                  <c:v>2.3699999999999999E-2</c:v>
                </c:pt>
                <c:pt idx="18">
                  <c:v>1.7000000000000001E-2</c:v>
                </c:pt>
                <c:pt idx="19">
                  <c:v>2.1299999999999999E-2</c:v>
                </c:pt>
                <c:pt idx="20">
                  <c:v>1.5299999999999999E-2</c:v>
                </c:pt>
                <c:pt idx="21">
                  <c:v>1.9400000000000001E-2</c:v>
                </c:pt>
                <c:pt idx="22">
                  <c:v>1.1599999999999999E-2</c:v>
                </c:pt>
                <c:pt idx="23">
                  <c:v>2.3800000000000002E-2</c:v>
                </c:pt>
                <c:pt idx="24">
                  <c:v>1.7500000000000002E-2</c:v>
                </c:pt>
                <c:pt idx="25">
                  <c:v>1.66E-2</c:v>
                </c:pt>
                <c:pt idx="26">
                  <c:v>2.8899999999999999E-2</c:v>
                </c:pt>
                <c:pt idx="27">
                  <c:v>2.6700000000000002E-2</c:v>
                </c:pt>
                <c:pt idx="28">
                  <c:v>2.5499999999999998E-2</c:v>
                </c:pt>
                <c:pt idx="29">
                  <c:v>3.73E-2</c:v>
                </c:pt>
                <c:pt idx="30">
                  <c:v>2.3099999999999999E-2</c:v>
                </c:pt>
                <c:pt idx="31">
                  <c:v>2.06E-2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1700-4357-B380-661F3C8E6310}"/>
            </c:ext>
          </c:extLst>
        </c:ser>
        <c:ser>
          <c:idx val="7"/>
          <c:order val="7"/>
          <c:tx>
            <c:strRef>
              <c:f>'\Users\rossiecl\Dropbox\AA adolescent fertility INDEPTH\results obj 1 2 3 received\[Results_log files_22 august.xlsx]15-19'!$I$1</c:f>
              <c:strCache>
                <c:ptCount val="1"/>
                <c:pt idx="0">
                  <c:v>Niakhar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august.xlsx]15-19'!$I$2:$I$33</c:f>
              <c:numCache>
                <c:formatCode>General</c:formatCode>
                <c:ptCount val="32"/>
                <c:pt idx="0">
                  <c:v>0.17269999999999999</c:v>
                </c:pt>
                <c:pt idx="1">
                  <c:v>0.19370000000000001</c:v>
                </c:pt>
                <c:pt idx="2">
                  <c:v>0.156</c:v>
                </c:pt>
                <c:pt idx="3">
                  <c:v>0.1731</c:v>
                </c:pt>
                <c:pt idx="4">
                  <c:v>0.1699</c:v>
                </c:pt>
                <c:pt idx="5">
                  <c:v>0.13439999999999999</c:v>
                </c:pt>
                <c:pt idx="6">
                  <c:v>0.1658</c:v>
                </c:pt>
                <c:pt idx="7">
                  <c:v>0.13469999999999999</c:v>
                </c:pt>
                <c:pt idx="8">
                  <c:v>0.15459999999999999</c:v>
                </c:pt>
                <c:pt idx="9">
                  <c:v>0.13469999999999999</c:v>
                </c:pt>
                <c:pt idx="10">
                  <c:v>0.1323</c:v>
                </c:pt>
                <c:pt idx="11">
                  <c:v>0.13619999999999999</c:v>
                </c:pt>
                <c:pt idx="12">
                  <c:v>0.13150000000000001</c:v>
                </c:pt>
                <c:pt idx="13">
                  <c:v>0.1145</c:v>
                </c:pt>
                <c:pt idx="14">
                  <c:v>0.13100000000000001</c:v>
                </c:pt>
                <c:pt idx="15">
                  <c:v>0.1067</c:v>
                </c:pt>
                <c:pt idx="16">
                  <c:v>0.1045</c:v>
                </c:pt>
                <c:pt idx="17">
                  <c:v>8.3699999999999997E-2</c:v>
                </c:pt>
                <c:pt idx="18">
                  <c:v>0.10050000000000001</c:v>
                </c:pt>
                <c:pt idx="19">
                  <c:v>9.5100000000000004E-2</c:v>
                </c:pt>
                <c:pt idx="20">
                  <c:v>8.7300000000000003E-2</c:v>
                </c:pt>
                <c:pt idx="21">
                  <c:v>7.1599999999999997E-2</c:v>
                </c:pt>
                <c:pt idx="22">
                  <c:v>7.2900000000000006E-2</c:v>
                </c:pt>
                <c:pt idx="23">
                  <c:v>6.6299999999999998E-2</c:v>
                </c:pt>
                <c:pt idx="24">
                  <c:v>6.5299999999999997E-2</c:v>
                </c:pt>
                <c:pt idx="25">
                  <c:v>6.0199999999999997E-2</c:v>
                </c:pt>
                <c:pt idx="26">
                  <c:v>6.9500000000000006E-2</c:v>
                </c:pt>
                <c:pt idx="27">
                  <c:v>6.3E-2</c:v>
                </c:pt>
                <c:pt idx="28">
                  <c:v>6.1400000000000003E-2</c:v>
                </c:pt>
                <c:pt idx="29">
                  <c:v>6.6699999999999995E-2</c:v>
                </c:pt>
                <c:pt idx="30">
                  <c:v>6.5500000000000003E-2</c:v>
                </c:pt>
                <c:pt idx="31">
                  <c:v>6.4600000000000005E-2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1700-4357-B380-661F3C8E6310}"/>
            </c:ext>
          </c:extLst>
        </c:ser>
        <c:ser>
          <c:idx val="8"/>
          <c:order val="8"/>
          <c:tx>
            <c:strRef>
              <c:f>'\Users\rossiecl\Dropbox\AA adolescent fertility INDEPTH\results obj 1 2 3 received\[Results_log files_22 august.xlsx]15-19'!$J$1</c:f>
              <c:strCache>
                <c:ptCount val="1"/>
                <c:pt idx="0">
                  <c:v>Ouagadougou</c:v>
                </c:pt>
              </c:strCache>
            </c:strRef>
          </c:tx>
          <c:spPr>
            <a:ln w="63500">
              <a:solidFill>
                <a:schemeClr val="accent6"/>
              </a:solidFill>
              <a:prstDash val="sysDash"/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august.xlsx]15-19'!$J$2:$J$33</c:f>
              <c:numCache>
                <c:formatCode>General</c:formatCode>
                <c:ptCount val="32"/>
                <c:pt idx="26">
                  <c:v>5.5399999999999998E-2</c:v>
                </c:pt>
                <c:pt idx="27">
                  <c:v>4.9799999999999997E-2</c:v>
                </c:pt>
                <c:pt idx="28">
                  <c:v>4.3799999999999999E-2</c:v>
                </c:pt>
                <c:pt idx="29">
                  <c:v>5.6899999999999999E-2</c:v>
                </c:pt>
                <c:pt idx="30">
                  <c:v>4.2099999999999999E-2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1700-4357-B380-661F3C8E6310}"/>
            </c:ext>
          </c:extLst>
        </c:ser>
        <c:ser>
          <c:idx val="9"/>
          <c:order val="9"/>
          <c:tx>
            <c:strRef>
              <c:f>'\Users\rossiecl\Dropbox\AA adolescent fertility INDEPTH\results obj 1 2 3 received\[Results_log files_22 august.xlsx]15-19'!$K$1</c:f>
              <c:strCache>
                <c:ptCount val="1"/>
                <c:pt idx="0">
                  <c:v>Taabo</c:v>
                </c:pt>
              </c:strCache>
            </c:strRef>
          </c:tx>
          <c:spPr>
            <a:ln w="63500">
              <a:prstDash val="sysDash"/>
            </a:ln>
          </c:spPr>
          <c:marker>
            <c:symbol val="none"/>
          </c:marker>
          <c:dPt>
            <c:idx val="27"/>
            <c:bubble3D val="0"/>
            <c:spPr>
              <a:ln w="63500" cmpd="sng">
                <a:prstDash val="sysDash"/>
              </a:ln>
            </c:spPr>
            <c:extLst>
              <c:ext xmlns:c16="http://schemas.microsoft.com/office/drawing/2014/chart" uri="{C3380CC4-5D6E-409C-BE32-E72D297353CC}">
                <c16:uniqueId val="{0000000A-1700-4357-B380-661F3C8E6310}"/>
              </c:ext>
            </c:extLst>
          </c:dPt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august.xlsx]15-19'!$K$2:$K$33</c:f>
              <c:numCache>
                <c:formatCode>General</c:formatCode>
                <c:ptCount val="32"/>
                <c:pt idx="26">
                  <c:v>0.2132</c:v>
                </c:pt>
                <c:pt idx="27">
                  <c:v>0.17849999999999999</c:v>
                </c:pt>
                <c:pt idx="28">
                  <c:v>0.17760000000000001</c:v>
                </c:pt>
                <c:pt idx="29">
                  <c:v>0.12479999999999999</c:v>
                </c:pt>
                <c:pt idx="30">
                  <c:v>7.6100000000000001E-2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1700-4357-B380-661F3C8E6310}"/>
            </c:ext>
          </c:extLst>
        </c:ser>
        <c:ser>
          <c:idx val="10"/>
          <c:order val="10"/>
          <c:tx>
            <c:strRef>
              <c:f>'\Users\rossiecl\Dropbox\AA adolescent fertility INDEPTH\results obj 1 2 3 received\[Results_log files_22 august.xlsx]15-19'!$L$1</c:f>
              <c:strCache>
                <c:ptCount val="1"/>
                <c:pt idx="0">
                  <c:v>Gilgel Gibe</c:v>
                </c:pt>
              </c:strCache>
            </c:strRef>
          </c:tx>
          <c:spPr>
            <a:ln w="635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august.xlsx]15-19'!$L$2:$L$33</c:f>
              <c:numCache>
                <c:formatCode>General</c:formatCode>
                <c:ptCount val="32"/>
                <c:pt idx="23">
                  <c:v>6.6400000000000001E-2</c:v>
                </c:pt>
                <c:pt idx="24">
                  <c:v>6.7199999999999996E-2</c:v>
                </c:pt>
                <c:pt idx="25">
                  <c:v>5.0200000000000002E-2</c:v>
                </c:pt>
                <c:pt idx="26">
                  <c:v>4.2999999999999997E-2</c:v>
                </c:pt>
                <c:pt idx="27">
                  <c:v>5.1499999999999997E-2</c:v>
                </c:pt>
                <c:pt idx="28">
                  <c:v>5.0500000000000003E-2</c:v>
                </c:pt>
                <c:pt idx="29">
                  <c:v>3.8199999999999998E-2</c:v>
                </c:pt>
                <c:pt idx="30">
                  <c:v>4.3900000000000002E-2</c:v>
                </c:pt>
                <c:pt idx="31">
                  <c:v>4.1300000000000003E-2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1700-4357-B380-661F3C8E6310}"/>
            </c:ext>
          </c:extLst>
        </c:ser>
        <c:ser>
          <c:idx val="12"/>
          <c:order val="11"/>
          <c:tx>
            <c:strRef>
              <c:f>'\Users\rossiecl\Dropbox\AA adolescent fertility INDEPTH\results obj 1 2 3 received\[Results_log files_22 august.xlsx]15-19'!$N$1</c:f>
              <c:strCache>
                <c:ptCount val="1"/>
                <c:pt idx="0">
                  <c:v>Nairobi</c:v>
                </c:pt>
              </c:strCache>
            </c:strRef>
          </c:tx>
          <c:spPr>
            <a:ln w="635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'\Users\rossiecl\Dropbox\AA adolescent fertility INDEPTH\results obj 1 2 3 received\[Results_log files_22 august.xlsx]15-19'!$A$2:$A$33</c:f>
              <c:numCache>
                <c:formatCode>General</c:formatCode>
                <c:ptCount val="32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</c:numCache>
            </c:numRef>
          </c:xVal>
          <c:yVal>
            <c:numRef>
              <c:f>'\Users\rossiecl\Dropbox\AA adolescent fertility INDEPTH\results obj 1 2 3 received\[Results_log files_22 august.xlsx]15-19'!$N$2:$N$33</c:f>
              <c:numCache>
                <c:formatCode>General</c:formatCode>
                <c:ptCount val="32"/>
                <c:pt idx="20" formatCode="0.000">
                  <c:v>0.1331</c:v>
                </c:pt>
                <c:pt idx="21" formatCode="0.000">
                  <c:v>0.1265</c:v>
                </c:pt>
                <c:pt idx="22" formatCode="0.000">
                  <c:v>0.1188</c:v>
                </c:pt>
                <c:pt idx="23" formatCode="0.000">
                  <c:v>0.1094</c:v>
                </c:pt>
                <c:pt idx="24" formatCode="0.000">
                  <c:v>0.1173</c:v>
                </c:pt>
                <c:pt idx="25" formatCode="0.000">
                  <c:v>0.1229</c:v>
                </c:pt>
                <c:pt idx="26" formatCode="0.000">
                  <c:v>0.1242</c:v>
                </c:pt>
                <c:pt idx="27" formatCode="0.000">
                  <c:v>0.11459999999999999</c:v>
                </c:pt>
                <c:pt idx="28" formatCode="0.000">
                  <c:v>0.1263</c:v>
                </c:pt>
                <c:pt idx="29" formatCode="0.000">
                  <c:v>9.8000000000000004E-2</c:v>
                </c:pt>
                <c:pt idx="30" formatCode="0.000">
                  <c:v>9.5500000000000002E-2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1700-4357-B380-661F3C8E63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3486784"/>
        <c:axId val="41730048"/>
      </c:scatterChart>
      <c:valAx>
        <c:axId val="123486784"/>
        <c:scaling>
          <c:orientation val="minMax"/>
          <c:max val="2015"/>
          <c:min val="1980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41730048"/>
        <c:crosses val="autoZero"/>
        <c:crossBetween val="midCat"/>
      </c:valAx>
      <c:valAx>
        <c:axId val="41730048"/>
        <c:scaling>
          <c:orientation val="minMax"/>
          <c:max val="0.22000000000000003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800" b="1"/>
                </a:pPr>
                <a:r>
                  <a:rPr lang="fr-BE" sz="1800" b="1"/>
                  <a:t>Adolescent fertility rate (15-19)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123486784"/>
        <c:crosses val="autoZero"/>
        <c:crossBetween val="midCat"/>
        <c:majorUnit val="2.0000000000000004E-2"/>
      </c:valAx>
    </c:plotArea>
    <c:legend>
      <c:legendPos val="r"/>
      <c:layout>
        <c:manualLayout>
          <c:xMode val="edge"/>
          <c:yMode val="edge"/>
          <c:x val="0.81370615683224745"/>
          <c:y val="0.15120999627492371"/>
          <c:w val="0.18539141937401366"/>
          <c:h val="0.74415281423155444"/>
        </c:manualLayout>
      </c:layout>
      <c:overlay val="0"/>
      <c:txPr>
        <a:bodyPr/>
        <a:lstStyle/>
        <a:p>
          <a:pPr>
            <a:defRPr sz="1400"/>
          </a:pPr>
          <a:endParaRPr lang="fr-FR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Adolescent Birth Rate</a:t>
            </a:r>
            <a:r>
              <a:rPr lang="en-US" sz="2400" baseline="0"/>
              <a:t> 1985-2015:</a:t>
            </a:r>
            <a:r>
              <a:rPr lang="en-US" sz="2400"/>
              <a:t> all of Senegal (UN WPP)</a:t>
            </a:r>
            <a:r>
              <a:rPr lang="en-US" sz="2400" baseline="0"/>
              <a:t> </a:t>
            </a:r>
            <a:r>
              <a:rPr lang="en-US" sz="2400"/>
              <a:t>and Niakhar, Bandafassi and Mlomp HDSSsites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'pays et sites'!$B$46</c:f>
              <c:strCache>
                <c:ptCount val="1"/>
                <c:pt idx="0">
                  <c:v>Bandafassi</c:v>
                </c:pt>
              </c:strCache>
            </c:strRef>
          </c:tx>
          <c:spPr>
            <a:ln w="63500"/>
          </c:spPr>
          <c:cat>
            <c:numRef>
              <c:f>'pays et sites'!$A$47:$A$79</c:f>
              <c:numCache>
                <c:formatCode>General</c:formatCode>
                <c:ptCount val="33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</c:numCache>
            </c:numRef>
          </c:cat>
          <c:val>
            <c:numRef>
              <c:f>'pays et sites'!$B$47:$B$79</c:f>
              <c:numCache>
                <c:formatCode>General</c:formatCode>
                <c:ptCount val="33"/>
                <c:pt idx="2">
                  <c:v>169.6</c:v>
                </c:pt>
                <c:pt idx="3">
                  <c:v>185.29999999999998</c:v>
                </c:pt>
                <c:pt idx="4">
                  <c:v>209</c:v>
                </c:pt>
                <c:pt idx="5">
                  <c:v>182.5</c:v>
                </c:pt>
                <c:pt idx="6">
                  <c:v>180.2</c:v>
                </c:pt>
                <c:pt idx="7">
                  <c:v>175.7</c:v>
                </c:pt>
                <c:pt idx="8">
                  <c:v>205.4</c:v>
                </c:pt>
                <c:pt idx="9">
                  <c:v>173.9</c:v>
                </c:pt>
                <c:pt idx="10">
                  <c:v>174.8</c:v>
                </c:pt>
                <c:pt idx="11">
                  <c:v>152.9</c:v>
                </c:pt>
                <c:pt idx="12">
                  <c:v>206.2</c:v>
                </c:pt>
                <c:pt idx="13">
                  <c:v>184.6</c:v>
                </c:pt>
                <c:pt idx="14">
                  <c:v>158.6</c:v>
                </c:pt>
                <c:pt idx="15">
                  <c:v>168.1</c:v>
                </c:pt>
                <c:pt idx="16">
                  <c:v>198.6</c:v>
                </c:pt>
                <c:pt idx="17">
                  <c:v>181.10000000000002</c:v>
                </c:pt>
                <c:pt idx="18">
                  <c:v>194.5</c:v>
                </c:pt>
                <c:pt idx="19">
                  <c:v>167</c:v>
                </c:pt>
                <c:pt idx="20">
                  <c:v>158.70000000000002</c:v>
                </c:pt>
                <c:pt idx="21">
                  <c:v>161.1</c:v>
                </c:pt>
                <c:pt idx="22">
                  <c:v>168.7</c:v>
                </c:pt>
                <c:pt idx="23">
                  <c:v>157</c:v>
                </c:pt>
                <c:pt idx="24">
                  <c:v>150.29999999999998</c:v>
                </c:pt>
                <c:pt idx="25">
                  <c:v>136.4</c:v>
                </c:pt>
                <c:pt idx="26">
                  <c:v>104</c:v>
                </c:pt>
                <c:pt idx="27">
                  <c:v>105</c:v>
                </c:pt>
                <c:pt idx="28">
                  <c:v>116.3</c:v>
                </c:pt>
                <c:pt idx="29">
                  <c:v>170.1</c:v>
                </c:pt>
                <c:pt idx="30">
                  <c:v>113.3</c:v>
                </c:pt>
                <c:pt idx="31">
                  <c:v>124.5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81-4311-B093-6DA109789F93}"/>
            </c:ext>
          </c:extLst>
        </c:ser>
        <c:ser>
          <c:idx val="6"/>
          <c:order val="1"/>
          <c:tx>
            <c:strRef>
              <c:f>'pays et sites'!$H$46</c:f>
              <c:strCache>
                <c:ptCount val="1"/>
                <c:pt idx="0">
                  <c:v>Mlomp</c:v>
                </c:pt>
              </c:strCache>
            </c:strRef>
          </c:tx>
          <c:spPr>
            <a:ln w="63500">
              <a:solidFill>
                <a:srgbClr val="92D050"/>
              </a:solidFill>
            </a:ln>
          </c:spPr>
          <c:cat>
            <c:numRef>
              <c:f>'pays et sites'!$A$47:$A$79</c:f>
              <c:numCache>
                <c:formatCode>General</c:formatCode>
                <c:ptCount val="33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</c:numCache>
            </c:numRef>
          </c:cat>
          <c:val>
            <c:numRef>
              <c:f>'pays et sites'!$H$47:$H$79</c:f>
              <c:numCache>
                <c:formatCode>General</c:formatCode>
                <c:ptCount val="33"/>
                <c:pt idx="2">
                  <c:v>39.5</c:v>
                </c:pt>
                <c:pt idx="3">
                  <c:v>26.700000000000003</c:v>
                </c:pt>
                <c:pt idx="4">
                  <c:v>44.5</c:v>
                </c:pt>
                <c:pt idx="5">
                  <c:v>21.1</c:v>
                </c:pt>
                <c:pt idx="6">
                  <c:v>59.5</c:v>
                </c:pt>
                <c:pt idx="7">
                  <c:v>36.200000000000003</c:v>
                </c:pt>
                <c:pt idx="8">
                  <c:v>40.099999999999994</c:v>
                </c:pt>
                <c:pt idx="9">
                  <c:v>29.3</c:v>
                </c:pt>
                <c:pt idx="10">
                  <c:v>24.5</c:v>
                </c:pt>
                <c:pt idx="11">
                  <c:v>41.6</c:v>
                </c:pt>
                <c:pt idx="12">
                  <c:v>39.699999999999996</c:v>
                </c:pt>
                <c:pt idx="13">
                  <c:v>30.3</c:v>
                </c:pt>
                <c:pt idx="14">
                  <c:v>26.4</c:v>
                </c:pt>
                <c:pt idx="15">
                  <c:v>35.1</c:v>
                </c:pt>
                <c:pt idx="16">
                  <c:v>34.1</c:v>
                </c:pt>
                <c:pt idx="17">
                  <c:v>23.7</c:v>
                </c:pt>
                <c:pt idx="18">
                  <c:v>17</c:v>
                </c:pt>
                <c:pt idx="19">
                  <c:v>21.3</c:v>
                </c:pt>
                <c:pt idx="20">
                  <c:v>15.299999999999999</c:v>
                </c:pt>
                <c:pt idx="21">
                  <c:v>19.400000000000002</c:v>
                </c:pt>
                <c:pt idx="22">
                  <c:v>11.6</c:v>
                </c:pt>
                <c:pt idx="23">
                  <c:v>23.8</c:v>
                </c:pt>
                <c:pt idx="24">
                  <c:v>17.5</c:v>
                </c:pt>
                <c:pt idx="25">
                  <c:v>16.600000000000001</c:v>
                </c:pt>
                <c:pt idx="26">
                  <c:v>28.9</c:v>
                </c:pt>
                <c:pt idx="27">
                  <c:v>26.700000000000003</c:v>
                </c:pt>
                <c:pt idx="28">
                  <c:v>25.5</c:v>
                </c:pt>
                <c:pt idx="29">
                  <c:v>37.299999999999997</c:v>
                </c:pt>
                <c:pt idx="30">
                  <c:v>23.099999999999998</c:v>
                </c:pt>
                <c:pt idx="31">
                  <c:v>20.6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81-4311-B093-6DA109789F93}"/>
            </c:ext>
          </c:extLst>
        </c:ser>
        <c:ser>
          <c:idx val="7"/>
          <c:order val="2"/>
          <c:tx>
            <c:strRef>
              <c:f>'pays et sites'!$I$46</c:f>
              <c:strCache>
                <c:ptCount val="1"/>
                <c:pt idx="0">
                  <c:v>Niakhar</c:v>
                </c:pt>
              </c:strCache>
            </c:strRef>
          </c:tx>
          <c:spPr>
            <a:ln w="63500"/>
          </c:spPr>
          <c:cat>
            <c:numRef>
              <c:f>'pays et sites'!$A$47:$A$79</c:f>
              <c:numCache>
                <c:formatCode>General</c:formatCode>
                <c:ptCount val="33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</c:numCache>
            </c:numRef>
          </c:cat>
          <c:val>
            <c:numRef>
              <c:f>'pays et sites'!$I$47:$I$79</c:f>
              <c:numCache>
                <c:formatCode>General</c:formatCode>
                <c:ptCount val="33"/>
                <c:pt idx="0">
                  <c:v>172.7</c:v>
                </c:pt>
                <c:pt idx="1">
                  <c:v>193.70000000000002</c:v>
                </c:pt>
                <c:pt idx="2">
                  <c:v>156</c:v>
                </c:pt>
                <c:pt idx="3">
                  <c:v>173.1</c:v>
                </c:pt>
                <c:pt idx="4">
                  <c:v>169.9</c:v>
                </c:pt>
                <c:pt idx="5">
                  <c:v>134.4</c:v>
                </c:pt>
                <c:pt idx="6">
                  <c:v>165.8</c:v>
                </c:pt>
                <c:pt idx="7">
                  <c:v>134.69999999999999</c:v>
                </c:pt>
                <c:pt idx="8">
                  <c:v>154.6</c:v>
                </c:pt>
                <c:pt idx="9">
                  <c:v>134.69999999999999</c:v>
                </c:pt>
                <c:pt idx="10">
                  <c:v>132.30000000000001</c:v>
                </c:pt>
                <c:pt idx="11">
                  <c:v>136.19999999999999</c:v>
                </c:pt>
                <c:pt idx="12">
                  <c:v>131.5</c:v>
                </c:pt>
                <c:pt idx="13">
                  <c:v>114.5</c:v>
                </c:pt>
                <c:pt idx="14">
                  <c:v>131</c:v>
                </c:pt>
                <c:pt idx="15">
                  <c:v>106.7</c:v>
                </c:pt>
                <c:pt idx="16">
                  <c:v>104.5</c:v>
                </c:pt>
                <c:pt idx="17">
                  <c:v>83.7</c:v>
                </c:pt>
                <c:pt idx="18">
                  <c:v>100.5</c:v>
                </c:pt>
                <c:pt idx="19">
                  <c:v>95.100000000000009</c:v>
                </c:pt>
                <c:pt idx="20">
                  <c:v>87.3</c:v>
                </c:pt>
                <c:pt idx="21">
                  <c:v>71.599999999999994</c:v>
                </c:pt>
                <c:pt idx="22">
                  <c:v>72.900000000000006</c:v>
                </c:pt>
                <c:pt idx="23">
                  <c:v>66.3</c:v>
                </c:pt>
                <c:pt idx="24">
                  <c:v>65.3</c:v>
                </c:pt>
                <c:pt idx="25">
                  <c:v>60.199999999999996</c:v>
                </c:pt>
                <c:pt idx="26">
                  <c:v>69.5</c:v>
                </c:pt>
                <c:pt idx="27">
                  <c:v>63</c:v>
                </c:pt>
                <c:pt idx="28">
                  <c:v>61.400000000000006</c:v>
                </c:pt>
                <c:pt idx="29">
                  <c:v>66.699999999999989</c:v>
                </c:pt>
                <c:pt idx="30">
                  <c:v>65.5</c:v>
                </c:pt>
                <c:pt idx="31">
                  <c:v>64.600000000000009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81-4311-B093-6DA109789F93}"/>
            </c:ext>
          </c:extLst>
        </c:ser>
        <c:ser>
          <c:idx val="12"/>
          <c:order val="3"/>
          <c:tx>
            <c:strRef>
              <c:f>'pays et sites'!$N$46</c:f>
              <c:strCache>
                <c:ptCount val="1"/>
                <c:pt idx="0">
                  <c:v>Senegal</c:v>
                </c:pt>
              </c:strCache>
            </c:strRef>
          </c:tx>
          <c:marker>
            <c:symbol val="x"/>
            <c:size val="17"/>
            <c:spPr>
              <a:solidFill>
                <a:schemeClr val="tx1"/>
              </a:solidFill>
            </c:spPr>
          </c:marker>
          <c:cat>
            <c:numRef>
              <c:f>'pays et sites'!$A$47:$A$79</c:f>
              <c:numCache>
                <c:formatCode>General</c:formatCode>
                <c:ptCount val="33"/>
                <c:pt idx="0">
                  <c:v>1983</c:v>
                </c:pt>
                <c:pt idx="1">
                  <c:v>1984</c:v>
                </c:pt>
                <c:pt idx="2">
                  <c:v>1985</c:v>
                </c:pt>
                <c:pt idx="3">
                  <c:v>1986</c:v>
                </c:pt>
                <c:pt idx="4">
                  <c:v>1987</c:v>
                </c:pt>
                <c:pt idx="5">
                  <c:v>1988</c:v>
                </c:pt>
                <c:pt idx="6">
                  <c:v>1989</c:v>
                </c:pt>
                <c:pt idx="7">
                  <c:v>1990</c:v>
                </c:pt>
                <c:pt idx="8">
                  <c:v>1991</c:v>
                </c:pt>
                <c:pt idx="9">
                  <c:v>1992</c:v>
                </c:pt>
                <c:pt idx="10">
                  <c:v>1993</c:v>
                </c:pt>
                <c:pt idx="11">
                  <c:v>1994</c:v>
                </c:pt>
                <c:pt idx="12">
                  <c:v>1995</c:v>
                </c:pt>
                <c:pt idx="13">
                  <c:v>1996</c:v>
                </c:pt>
                <c:pt idx="14">
                  <c:v>1997</c:v>
                </c:pt>
                <c:pt idx="15">
                  <c:v>1998</c:v>
                </c:pt>
                <c:pt idx="16">
                  <c:v>1999</c:v>
                </c:pt>
                <c:pt idx="17">
                  <c:v>2000</c:v>
                </c:pt>
                <c:pt idx="18">
                  <c:v>2001</c:v>
                </c:pt>
                <c:pt idx="19">
                  <c:v>2002</c:v>
                </c:pt>
                <c:pt idx="20">
                  <c:v>2003</c:v>
                </c:pt>
                <c:pt idx="21">
                  <c:v>2004</c:v>
                </c:pt>
                <c:pt idx="22">
                  <c:v>2005</c:v>
                </c:pt>
                <c:pt idx="23">
                  <c:v>2006</c:v>
                </c:pt>
                <c:pt idx="24">
                  <c:v>2007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</c:numCache>
            </c:numRef>
          </c:cat>
          <c:val>
            <c:numRef>
              <c:f>'pays et sites'!$N$47:$N$79</c:f>
              <c:numCache>
                <c:formatCode>General</c:formatCode>
                <c:ptCount val="33"/>
                <c:pt idx="0" formatCode="0.0">
                  <c:v>167.5</c:v>
                </c:pt>
                <c:pt idx="4" formatCode="0.0">
                  <c:v>146.9</c:v>
                </c:pt>
                <c:pt idx="9" formatCode="0.0">
                  <c:v>125.6</c:v>
                </c:pt>
                <c:pt idx="14" formatCode="0.0">
                  <c:v>111.9</c:v>
                </c:pt>
                <c:pt idx="19" formatCode="0.0">
                  <c:v>104.5</c:v>
                </c:pt>
                <c:pt idx="24" formatCode="0.0">
                  <c:v>95.699999999999989</c:v>
                </c:pt>
                <c:pt idx="29" formatCode="0.0">
                  <c:v>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F81-4311-B093-6DA109789F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50656"/>
        <c:axId val="95949888"/>
      </c:lineChart>
      <c:catAx>
        <c:axId val="775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fr-FR"/>
          </a:p>
        </c:txPr>
        <c:crossAx val="95949888"/>
        <c:crosses val="autoZero"/>
        <c:auto val="1"/>
        <c:lblAlgn val="ctr"/>
        <c:lblOffset val="100"/>
        <c:noMultiLvlLbl val="0"/>
      </c:catAx>
      <c:valAx>
        <c:axId val="95949888"/>
        <c:scaling>
          <c:orientation val="minMax"/>
          <c:max val="2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births per 1000 women 15-19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7750656"/>
        <c:crosses val="autoZero"/>
        <c:crossBetween val="between"/>
        <c:majorUnit val="20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%</a:t>
            </a:r>
            <a:r>
              <a:rPr lang="en-US" sz="2400" baseline="0"/>
              <a:t> women 15-19 in union and ABR, 12 regions with HDSS sites, last DHS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949242960308739"/>
          <c:y val="0.16107581733324461"/>
          <c:w val="0.8195388004797679"/>
          <c:h val="0.68421138542347049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layout>
                <c:manualLayout>
                  <c:x val="-1.5296367112810707E-2"/>
                  <c:y val="6.396800592333661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Bandafassi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F28-426A-BAAE-5CC8F48CE34D}"/>
                </c:ext>
              </c:extLst>
            </c:dLbl>
            <c:dLbl>
              <c:idx val="1"/>
              <c:layout>
                <c:manualLayout>
                  <c:x val="-5.098789037603569E-2"/>
                  <c:y val="-1.8845698494050506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Niakhar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F28-426A-BAAE-5CC8F48CE34D}"/>
                </c:ext>
              </c:extLst>
            </c:dLbl>
            <c:dLbl>
              <c:idx val="2"/>
              <c:layout>
                <c:manualLayout>
                  <c:x val="-3.5691523263224986E-2"/>
                  <c:y val="-2.8268547741075931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Mlomp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F28-426A-BAAE-5CC8F48CE34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000"/>
                      <a:t>Nouna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F28-426A-BAAE-5CC8F48CE34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000"/>
                      <a:t>Nanoro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F28-426A-BAAE-5CC8F48CE34D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000"/>
                      <a:t>Ouaga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F28-426A-BAAE-5CC8F48CE34D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000"/>
                      <a:t>Taboo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F28-426A-BAAE-5CC8F48CE34D}"/>
                </c:ext>
              </c:extLst>
            </c:dLbl>
            <c:dLbl>
              <c:idx val="7"/>
              <c:layout>
                <c:manualLayout>
                  <c:x val="0"/>
                  <c:y val="-1.2563798996033632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Dabat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F28-426A-BAAE-5CC8F48CE34D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000"/>
                      <a:t>Gilgel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F28-426A-BAAE-5CC8F48CE34D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z="2000"/>
                      <a:t>Kilite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F28-426A-BAAE-5CC8F48CE34D}"/>
                </c:ext>
              </c:extLst>
            </c:dLbl>
            <c:dLbl>
              <c:idx val="10"/>
              <c:layout>
                <c:manualLayout>
                  <c:x val="-2.8043339706819631E-2"/>
                  <c:y val="3.4550447239092806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Nairobi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F28-426A-BAAE-5CC8F48CE34D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z="2000"/>
                      <a:t>Karonga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F28-426A-BAAE-5CC8F48CE3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'education and union'!$H$3:$H$14</c:f>
              <c:numCache>
                <c:formatCode>General</c:formatCode>
                <c:ptCount val="12"/>
                <c:pt idx="0">
                  <c:v>63.44</c:v>
                </c:pt>
                <c:pt idx="1">
                  <c:v>18.309999999999999</c:v>
                </c:pt>
                <c:pt idx="2">
                  <c:v>10.24</c:v>
                </c:pt>
                <c:pt idx="3">
                  <c:v>43.3</c:v>
                </c:pt>
                <c:pt idx="4">
                  <c:v>23.37</c:v>
                </c:pt>
                <c:pt idx="5">
                  <c:v>13.45</c:v>
                </c:pt>
                <c:pt idx="6">
                  <c:v>14.05</c:v>
                </c:pt>
                <c:pt idx="7">
                  <c:v>23.36</c:v>
                </c:pt>
                <c:pt idx="8">
                  <c:v>21.21</c:v>
                </c:pt>
                <c:pt idx="9">
                  <c:v>20.28</c:v>
                </c:pt>
                <c:pt idx="10">
                  <c:v>13.64</c:v>
                </c:pt>
                <c:pt idx="11">
                  <c:v>29.75</c:v>
                </c:pt>
              </c:numCache>
            </c:numRef>
          </c:xVal>
          <c:yVal>
            <c:numRef>
              <c:f>'education and union'!$I$3:$I$14</c:f>
              <c:numCache>
                <c:formatCode>General</c:formatCode>
                <c:ptCount val="12"/>
                <c:pt idx="0">
                  <c:v>0.19441710000000001</c:v>
                </c:pt>
                <c:pt idx="1">
                  <c:v>8.1203700000000004E-2</c:v>
                </c:pt>
                <c:pt idx="2">
                  <c:v>8.3513500000000004E-2</c:v>
                </c:pt>
                <c:pt idx="3">
                  <c:v>0.16556489999999999</c:v>
                </c:pt>
                <c:pt idx="4">
                  <c:v>0.13397829999999999</c:v>
                </c:pt>
                <c:pt idx="5">
                  <c:v>5.0205699999999999E-2</c:v>
                </c:pt>
                <c:pt idx="6">
                  <c:v>0.134157</c:v>
                </c:pt>
                <c:pt idx="7">
                  <c:v>7.9023800000000005E-2</c:v>
                </c:pt>
                <c:pt idx="8">
                  <c:v>0.10684929999999999</c:v>
                </c:pt>
                <c:pt idx="9">
                  <c:v>9.7637199999999993E-2</c:v>
                </c:pt>
                <c:pt idx="10">
                  <c:v>8.1329200000000004E-2</c:v>
                </c:pt>
                <c:pt idx="11">
                  <c:v>0.17084550000000001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3F28-426A-BAAE-5CC8F48CE3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3809728"/>
        <c:axId val="96005504"/>
      </c:scatterChart>
      <c:valAx>
        <c:axId val="123809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% in union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6005504"/>
        <c:crosses val="autoZero"/>
        <c:crossBetween val="midCat"/>
      </c:valAx>
      <c:valAx>
        <c:axId val="9600550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births per 1000 women 15-19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238097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%</a:t>
            </a:r>
            <a:r>
              <a:rPr lang="en-US" sz="2400" baseline="0"/>
              <a:t> Women 15-19 with secondary schooling and ABR, 12 regions with HDSS sites, last DHS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14596591319816"/>
          <c:y val="0.18724853642126024"/>
          <c:w val="0.84231524780074951"/>
          <c:h val="0.67752652488296783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layout>
                <c:manualLayout>
                  <c:x val="0"/>
                  <c:y val="-2.7777777777777821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Bandafassi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FA7-466F-8A80-E57499C66BD2}"/>
                </c:ext>
              </c:extLst>
            </c:dLbl>
            <c:dLbl>
              <c:idx val="1"/>
              <c:layout>
                <c:manualLayout>
                  <c:x val="-3.3333333333333437E-2"/>
                  <c:y val="6.9444444444444448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Niakhar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FA7-466F-8A80-E57499C66BD2}"/>
                </c:ext>
              </c:extLst>
            </c:dLbl>
            <c:dLbl>
              <c:idx val="2"/>
              <c:layout>
                <c:manualLayout>
                  <c:x val="1.0185067526415994E-16"/>
                  <c:y val="-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Mlomp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FA7-466F-8A80-E57499C66BD2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000"/>
                      <a:t>Nouna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FA7-466F-8A80-E57499C66BD2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000"/>
                      <a:t>Nanoror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FA7-466F-8A80-E57499C66BD2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000"/>
                      <a:t>Ouaga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FA7-466F-8A80-E57499C66BD2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000"/>
                      <a:t>Taabo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FA7-466F-8A80-E57499C66BD2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2000"/>
                      <a:t>Dabat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FA7-466F-8A80-E57499C66BD2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000"/>
                      <a:t>Gilgel</a:t>
                    </a:r>
                    <a:r>
                      <a:rPr lang="en-US" sz="2000" baseline="0"/>
                      <a:t> Gibe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FA7-466F-8A80-E57499C66BD2}"/>
                </c:ext>
              </c:extLst>
            </c:dLbl>
            <c:dLbl>
              <c:idx val="9"/>
              <c:layout>
                <c:manualLayout>
                  <c:x val="2.2222222222222171E-2"/>
                  <c:y val="1.0430243435311548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Kilite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FA7-466F-8A80-E57499C66BD2}"/>
                </c:ext>
              </c:extLst>
            </c:dLbl>
            <c:dLbl>
              <c:idx val="10"/>
              <c:layout>
                <c:manualLayout>
                  <c:x val="-2.1872265956569087E-7"/>
                  <c:y val="4.6296296296296294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Nairobi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FA7-466F-8A80-E57499C66BD2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z="2000"/>
                      <a:t>Karonga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FA7-466F-8A80-E57499C66B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'[correlations with DHS data.xlsx]education and union'!$F$3:$F$14</c:f>
              <c:numCache>
                <c:formatCode>General</c:formatCode>
                <c:ptCount val="12"/>
                <c:pt idx="0">
                  <c:v>32.89</c:v>
                </c:pt>
                <c:pt idx="1">
                  <c:v>64.739999999999995</c:v>
                </c:pt>
                <c:pt idx="2">
                  <c:v>72.77</c:v>
                </c:pt>
                <c:pt idx="3">
                  <c:v>17.690000000000001</c:v>
                </c:pt>
                <c:pt idx="4">
                  <c:v>22.2</c:v>
                </c:pt>
                <c:pt idx="5">
                  <c:v>45.98</c:v>
                </c:pt>
                <c:pt idx="6">
                  <c:v>35.9</c:v>
                </c:pt>
                <c:pt idx="7">
                  <c:v>11.56</c:v>
                </c:pt>
                <c:pt idx="8">
                  <c:v>10.95</c:v>
                </c:pt>
                <c:pt idx="9">
                  <c:v>14.75</c:v>
                </c:pt>
                <c:pt idx="10">
                  <c:v>72.78</c:v>
                </c:pt>
                <c:pt idx="11">
                  <c:v>29.95</c:v>
                </c:pt>
              </c:numCache>
            </c:numRef>
          </c:xVal>
          <c:yVal>
            <c:numRef>
              <c:f>'[correlations with DHS data.xlsx]education and union'!$G$3:$G$14</c:f>
              <c:numCache>
                <c:formatCode>General</c:formatCode>
                <c:ptCount val="12"/>
                <c:pt idx="0">
                  <c:v>0.19441710000000001</c:v>
                </c:pt>
                <c:pt idx="1">
                  <c:v>8.1203700000000004E-2</c:v>
                </c:pt>
                <c:pt idx="2">
                  <c:v>8.3513500000000004E-2</c:v>
                </c:pt>
                <c:pt idx="3">
                  <c:v>0.16556489999999999</c:v>
                </c:pt>
                <c:pt idx="4">
                  <c:v>0.13397829999999999</c:v>
                </c:pt>
                <c:pt idx="5">
                  <c:v>5.0205699999999999E-2</c:v>
                </c:pt>
                <c:pt idx="6">
                  <c:v>0.134157</c:v>
                </c:pt>
                <c:pt idx="7">
                  <c:v>7.9023800000000005E-2</c:v>
                </c:pt>
                <c:pt idx="8">
                  <c:v>0.10684929999999999</c:v>
                </c:pt>
                <c:pt idx="9">
                  <c:v>9.7637199999999993E-2</c:v>
                </c:pt>
                <c:pt idx="10">
                  <c:v>8.1329200000000004E-2</c:v>
                </c:pt>
                <c:pt idx="11">
                  <c:v>0.17084550000000001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CFA7-466F-8A80-E57499C66B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009536"/>
        <c:axId val="126297792"/>
      </c:scatterChart>
      <c:valAx>
        <c:axId val="96009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%</a:t>
                </a:r>
                <a:r>
                  <a:rPr lang="en-US" sz="2000" baseline="0"/>
                  <a:t> 15-19 with secondary education</a:t>
                </a:r>
                <a:endParaRPr lang="en-US" sz="200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26297792"/>
        <c:crosses val="autoZero"/>
        <c:crossBetween val="midCat"/>
      </c:valAx>
      <c:valAx>
        <c:axId val="1262977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births per 1000 women 15-19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600953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 dirty="0"/>
              <a:t>Adolescent birth rate and unmet need for </a:t>
            </a:r>
            <a:r>
              <a:rPr lang="en-US" sz="2400" dirty="0"/>
              <a:t>contraception</a:t>
            </a:r>
            <a:r>
              <a:rPr lang="en-US" sz="2800" dirty="0"/>
              <a:t> among women 15-19, 11 regions with HDSS sites, last DHS</a:t>
            </a:r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tx>
                <c:rich>
                  <a:bodyPr/>
                  <a:lstStyle/>
                  <a:p>
                    <a:r>
                      <a:rPr lang="en-US" sz="2000"/>
                      <a:t>Bandafassi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01-41FA-BF11-7A15F2BF903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2000"/>
                      <a:t>Niakhar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01-41FA-BF11-7A15F2BF9030}"/>
                </c:ext>
              </c:extLst>
            </c:dLbl>
            <c:dLbl>
              <c:idx val="2"/>
              <c:layout>
                <c:manualLayout>
                  <c:x val="-4.7832581445327359E-3"/>
                  <c:y val="-1.930035454903278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Mlomp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01-41FA-BF11-7A15F2BF903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2000"/>
                      <a:t>Nouna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01-41FA-BF11-7A15F2BF903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2000"/>
                      <a:t>Nanoro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01-41FA-BF11-7A15F2BF903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2000"/>
                      <a:t>Ouaga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01-41FA-BF11-7A15F2BF903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2000"/>
                      <a:t>Taabo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01-41FA-BF11-7A15F2BF903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2000"/>
                      <a:t>Dabat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01-41FA-BF11-7A15F2BF903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2000"/>
                      <a:t>Gilgel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01-41FA-BF11-7A15F2BF9030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2000"/>
                      <a:t>Kilite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01-41FA-BF11-7A15F2BF9030}"/>
                </c:ext>
              </c:extLst>
            </c:dLbl>
            <c:dLbl>
              <c:idx val="10"/>
              <c:layout>
                <c:manualLayout>
                  <c:x val="7.1748872167991043E-3"/>
                  <c:y val="2.5733806065377039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Nairobi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001-41FA-BF11-7A15F2BF90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'sex unmet need'!$B$3:$B$13</c:f>
              <c:numCache>
                <c:formatCode>General</c:formatCode>
                <c:ptCount val="11"/>
                <c:pt idx="0">
                  <c:v>0.19441710000000001</c:v>
                </c:pt>
                <c:pt idx="1">
                  <c:v>8.1203700000000004E-2</c:v>
                </c:pt>
                <c:pt idx="2">
                  <c:v>8.3513500000000004E-2</c:v>
                </c:pt>
                <c:pt idx="3">
                  <c:v>0.16556489999999999</c:v>
                </c:pt>
                <c:pt idx="4">
                  <c:v>0.13397829999999999</c:v>
                </c:pt>
                <c:pt idx="5">
                  <c:v>5.0205699999999999E-2</c:v>
                </c:pt>
                <c:pt idx="6">
                  <c:v>0.134157</c:v>
                </c:pt>
                <c:pt idx="7">
                  <c:v>7.9023800000000005E-2</c:v>
                </c:pt>
                <c:pt idx="8">
                  <c:v>0.10684929999999999</c:v>
                </c:pt>
                <c:pt idx="9">
                  <c:v>9.7637199999999993E-2</c:v>
                </c:pt>
                <c:pt idx="10">
                  <c:v>8.1329200000000004E-2</c:v>
                </c:pt>
              </c:numCache>
            </c:numRef>
          </c:xVal>
          <c:yVal>
            <c:numRef>
              <c:f>'sex unmet need'!$H$3:$H$13</c:f>
              <c:numCache>
                <c:formatCode>General</c:formatCode>
                <c:ptCount val="11"/>
                <c:pt idx="0">
                  <c:v>17.91</c:v>
                </c:pt>
                <c:pt idx="1">
                  <c:v>5.94</c:v>
                </c:pt>
                <c:pt idx="2">
                  <c:v>4.24</c:v>
                </c:pt>
                <c:pt idx="3">
                  <c:v>15.01</c:v>
                </c:pt>
                <c:pt idx="4">
                  <c:v>10.57</c:v>
                </c:pt>
                <c:pt idx="5">
                  <c:v>5.12</c:v>
                </c:pt>
                <c:pt idx="6">
                  <c:v>15.22</c:v>
                </c:pt>
                <c:pt idx="7">
                  <c:v>7.96</c:v>
                </c:pt>
                <c:pt idx="8">
                  <c:v>8.01</c:v>
                </c:pt>
                <c:pt idx="9">
                  <c:v>6.82</c:v>
                </c:pt>
                <c:pt idx="10">
                  <c:v>4.8499999999999996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1001-41FA-BF11-7A15F2BF9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3808000"/>
        <c:axId val="123810304"/>
      </c:scatterChart>
      <c:valAx>
        <c:axId val="123808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births</a:t>
                </a:r>
                <a:r>
                  <a:rPr lang="en-US" sz="2000" baseline="0"/>
                  <a:t> per 1000 women aged 15-19</a:t>
                </a:r>
                <a:endParaRPr lang="en-US" sz="2000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23810304"/>
        <c:crosses val="autoZero"/>
        <c:crossBetween val="midCat"/>
      </c:valAx>
      <c:valAx>
        <c:axId val="12381030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% women 15-19 with an unmet need</a:t>
                </a:r>
              </a:p>
            </c:rich>
          </c:tx>
          <c:layout>
            <c:manualLayout>
              <c:xMode val="edge"/>
              <c:yMode val="edge"/>
              <c:x val="2.0890692074621728E-2"/>
              <c:y val="0.2251021139648841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2380800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Adolescent birth rate and share of women 15-19 who have</a:t>
            </a:r>
            <a:r>
              <a:rPr lang="en-US" sz="2400" baseline="0"/>
              <a:t> premarital sex</a:t>
            </a:r>
            <a:r>
              <a:rPr lang="en-US" sz="2400"/>
              <a:t> 11 regions with HDSS, last DHS</a:t>
            </a:r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layout>
                <c:manualLayout>
                  <c:x val="8.3333333333332309E-3"/>
                  <c:y val="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Bandafassi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29-411F-8D2C-AC2A4F7A341D}"/>
                </c:ext>
              </c:extLst>
            </c:dLbl>
            <c:dLbl>
              <c:idx val="1"/>
              <c:layout>
                <c:manualLayout>
                  <c:x val="-0.125"/>
                  <c:y val="4.6296296296295444E-3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Niakhar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29-411F-8D2C-AC2A4F7A34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2000"/>
                      <a:t>Mlomp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29-411F-8D2C-AC2A4F7A341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2000"/>
                      <a:t>Nouna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29-411F-8D2C-AC2A4F7A341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2000"/>
                      <a:t>Nanoro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29-411F-8D2C-AC2A4F7A341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2000"/>
                      <a:t>Ouaga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929-411F-8D2C-AC2A4F7A341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2000"/>
                      <a:t>Taabo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929-411F-8D2C-AC2A4F7A341D}"/>
                </c:ext>
              </c:extLst>
            </c:dLbl>
            <c:dLbl>
              <c:idx val="7"/>
              <c:layout>
                <c:manualLayout>
                  <c:x val="-0.10833333333333334"/>
                  <c:y val="-1.6975112544026657E-16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Dabat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929-411F-8D2C-AC2A4F7A341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2000"/>
                      <a:t>Gilgel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929-411F-8D2C-AC2A4F7A341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2000"/>
                      <a:t>Kilite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929-411F-8D2C-AC2A4F7A341D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2000"/>
                      <a:t>Nairobi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929-411F-8D2C-AC2A4F7A34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'sex unmet need'!$B$3:$B$13</c:f>
              <c:numCache>
                <c:formatCode>General</c:formatCode>
                <c:ptCount val="11"/>
                <c:pt idx="0">
                  <c:v>0.19441710000000001</c:v>
                </c:pt>
                <c:pt idx="1">
                  <c:v>8.1203700000000004E-2</c:v>
                </c:pt>
                <c:pt idx="2">
                  <c:v>8.3513500000000004E-2</c:v>
                </c:pt>
                <c:pt idx="3">
                  <c:v>0.16556489999999999</c:v>
                </c:pt>
                <c:pt idx="4">
                  <c:v>0.13397829999999999</c:v>
                </c:pt>
                <c:pt idx="5">
                  <c:v>5.0205699999999999E-2</c:v>
                </c:pt>
                <c:pt idx="6">
                  <c:v>0.134157</c:v>
                </c:pt>
                <c:pt idx="7">
                  <c:v>7.9023800000000005E-2</c:v>
                </c:pt>
                <c:pt idx="8">
                  <c:v>0.10684929999999999</c:v>
                </c:pt>
                <c:pt idx="9">
                  <c:v>9.7637199999999993E-2</c:v>
                </c:pt>
                <c:pt idx="10">
                  <c:v>8.1329200000000004E-2</c:v>
                </c:pt>
              </c:numCache>
            </c:numRef>
          </c:xVal>
          <c:yVal>
            <c:numRef>
              <c:f>'sex unmet need'!$G$3:$G$13</c:f>
              <c:numCache>
                <c:formatCode>General</c:formatCode>
                <c:ptCount val="11"/>
                <c:pt idx="0">
                  <c:v>8.19</c:v>
                </c:pt>
                <c:pt idx="1">
                  <c:v>3.06</c:v>
                </c:pt>
                <c:pt idx="2">
                  <c:v>20.279999999999998</c:v>
                </c:pt>
                <c:pt idx="3">
                  <c:v>9.5399999999999991</c:v>
                </c:pt>
                <c:pt idx="4">
                  <c:v>17.450000000000003</c:v>
                </c:pt>
                <c:pt idx="5">
                  <c:v>21.119999999999997</c:v>
                </c:pt>
                <c:pt idx="6">
                  <c:v>53.17</c:v>
                </c:pt>
                <c:pt idx="7">
                  <c:v>9.2899999999999991</c:v>
                </c:pt>
                <c:pt idx="8">
                  <c:v>2.57</c:v>
                </c:pt>
                <c:pt idx="9">
                  <c:v>7.09</c:v>
                </c:pt>
                <c:pt idx="10">
                  <c:v>33.299999999999997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9929-411F-8D2C-AC2A4F7A34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632640"/>
        <c:axId val="126296064"/>
      </c:scatterChart>
      <c:valAx>
        <c:axId val="145632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Births per 1000 women 15-19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26296064"/>
        <c:crosses val="autoZero"/>
        <c:crossBetween val="midCat"/>
      </c:valAx>
      <c:valAx>
        <c:axId val="1262960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% women 15-19 not in union and ever sexually active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4563264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Adolescent birth rate and unmet need for contraception among women who</a:t>
            </a:r>
            <a:r>
              <a:rPr lang="en-US" sz="2400" baseline="0"/>
              <a:t> have premarital sex</a:t>
            </a:r>
            <a:endParaRPr lang="en-US" sz="2400"/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dLbls>
            <c:dLbl>
              <c:idx val="0"/>
              <c:layout>
                <c:manualLayout>
                  <c:x val="6.3888888888888884E-2"/>
                  <c:y val="-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Bandafassi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62-405A-B220-369C0C5912D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2000"/>
                      <a:t>Niakhar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62-405A-B220-369C0C5912DF}"/>
                </c:ext>
              </c:extLst>
            </c:dLbl>
            <c:dLbl>
              <c:idx val="2"/>
              <c:layout>
                <c:manualLayout>
                  <c:x val="-9.1666666666666716E-2"/>
                  <c:y val="1.388888888888872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Mlomp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B62-405A-B220-369C0C5912D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2000"/>
                      <a:t>Nouna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62-405A-B220-369C0C5912D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2000"/>
                      <a:t>Nanoro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B62-405A-B220-369C0C5912DF}"/>
                </c:ext>
              </c:extLst>
            </c:dLbl>
            <c:dLbl>
              <c:idx val="5"/>
              <c:layout>
                <c:manualLayout>
                  <c:x val="-3.3333333333333333E-2"/>
                  <c:y val="-4.6296296296296294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Ouaga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62-405A-B220-369C0C5912D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2000"/>
                      <a:t>Taabo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B62-405A-B220-369C0C5912D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2000"/>
                      <a:t>Dabat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B62-405A-B220-369C0C5912D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2000"/>
                      <a:t>Gilgel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B62-405A-B220-369C0C5912DF}"/>
                </c:ext>
              </c:extLst>
            </c:dLbl>
            <c:dLbl>
              <c:idx val="9"/>
              <c:layout>
                <c:manualLayout>
                  <c:x val="-2.7777777777777779E-3"/>
                  <c:y val="-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Kilite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B62-405A-B220-369C0C5912DF}"/>
                </c:ext>
              </c:extLst>
            </c:dLbl>
            <c:dLbl>
              <c:idx val="10"/>
              <c:layout>
                <c:manualLayout>
                  <c:x val="-6.1111111111111109E-2"/>
                  <c:y val="-5.0925925925926013E-2"/>
                </c:manualLayout>
              </c:layout>
              <c:tx>
                <c:rich>
                  <a:bodyPr/>
                  <a:lstStyle/>
                  <a:p>
                    <a:r>
                      <a:rPr lang="en-US" sz="2000"/>
                      <a:t>Nairobi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B62-405A-B220-369C0C5912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'sex unmet need'!$B$3:$B$13</c:f>
              <c:numCache>
                <c:formatCode>General</c:formatCode>
                <c:ptCount val="11"/>
                <c:pt idx="0">
                  <c:v>0.19441710000000001</c:v>
                </c:pt>
                <c:pt idx="1">
                  <c:v>8.1203700000000004E-2</c:v>
                </c:pt>
                <c:pt idx="2">
                  <c:v>8.3513500000000004E-2</c:v>
                </c:pt>
                <c:pt idx="3">
                  <c:v>0.16556489999999999</c:v>
                </c:pt>
                <c:pt idx="4">
                  <c:v>0.13397829999999999</c:v>
                </c:pt>
                <c:pt idx="5">
                  <c:v>5.0205699999999999E-2</c:v>
                </c:pt>
                <c:pt idx="6">
                  <c:v>0.134157</c:v>
                </c:pt>
                <c:pt idx="7">
                  <c:v>7.9023800000000005E-2</c:v>
                </c:pt>
                <c:pt idx="8">
                  <c:v>0.10684929999999999</c:v>
                </c:pt>
                <c:pt idx="9">
                  <c:v>9.7637199999999993E-2</c:v>
                </c:pt>
                <c:pt idx="10">
                  <c:v>8.1329200000000004E-2</c:v>
                </c:pt>
              </c:numCache>
            </c:numRef>
          </c:xVal>
          <c:yVal>
            <c:numRef>
              <c:f>'sex unmet need'!$M$3:$M$13</c:f>
              <c:numCache>
                <c:formatCode>General</c:formatCode>
                <c:ptCount val="11"/>
                <c:pt idx="0">
                  <c:v>37.659999999999997</c:v>
                </c:pt>
                <c:pt idx="1">
                  <c:v>57.75</c:v>
                </c:pt>
                <c:pt idx="2">
                  <c:v>13.17</c:v>
                </c:pt>
                <c:pt idx="3">
                  <c:v>32.22</c:v>
                </c:pt>
                <c:pt idx="4">
                  <c:v>18.170000000000002</c:v>
                </c:pt>
                <c:pt idx="5">
                  <c:v>12.38</c:v>
                </c:pt>
                <c:pt idx="6">
                  <c:v>24.94</c:v>
                </c:pt>
                <c:pt idx="7">
                  <c:v>3.63</c:v>
                </c:pt>
                <c:pt idx="8">
                  <c:v>12.81</c:v>
                </c:pt>
                <c:pt idx="9">
                  <c:v>20.97</c:v>
                </c:pt>
                <c:pt idx="10">
                  <c:v>14.56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6B62-405A-B220-369C0C5912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635520"/>
        <c:axId val="145636096"/>
      </c:scatterChart>
      <c:valAx>
        <c:axId val="1456355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births</a:t>
                </a:r>
                <a:r>
                  <a:rPr lang="en-US" sz="2000" baseline="0"/>
                  <a:t> per 1000 women 15-19</a:t>
                </a:r>
                <a:endParaRPr lang="en-US" sz="2000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45636096"/>
        <c:crosses val="autoZero"/>
        <c:crossBetween val="midCat"/>
      </c:valAx>
      <c:valAx>
        <c:axId val="1456360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% unmet need among unmarried women ever sexually active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14563552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0.65487</cdr:x>
      <cdr:y>0.84884</cdr:y>
    </cdr:from>
    <cdr:to>
      <cdr:x>0.98612</cdr:x>
      <cdr:y>0.98158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5328592" y="5256584"/>
          <a:ext cx="2695350" cy="822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dirty="0"/>
            <a:t>Source: UN,</a:t>
          </a:r>
          <a:r>
            <a:rPr lang="en-US" sz="2000" baseline="0" dirty="0"/>
            <a:t> World Population</a:t>
          </a:r>
        </a:p>
        <a:p xmlns:a="http://schemas.openxmlformats.org/drawingml/2006/main">
          <a:r>
            <a:rPr lang="en-US" sz="2000" baseline="0" dirty="0"/>
            <a:t> Prospects 2015</a:t>
          </a:r>
          <a:endParaRPr lang="en-US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8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3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1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3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4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8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2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63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4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1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5CA8E-3CC5-4D61-978A-29BE2ED1784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8F3C2-0353-4836-A290-F5FA0786D20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8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Adolescent fertility in 12 INDEPTH sites in Sub-Saharan Africa: is change faster than envisioned?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C. Rossier, V. Delaunay, B. Schoumaker, D. </a:t>
            </a:r>
            <a:r>
              <a:rPr lang="en-US" i="1" dirty="0" err="1"/>
              <a:t>Beguy</a:t>
            </a:r>
            <a:r>
              <a:rPr lang="en-US" i="1" dirty="0"/>
              <a:t>, A. Jain, M. Bangha, M. </a:t>
            </a:r>
            <a:r>
              <a:rPr lang="en-US" i="1" dirty="0" err="1"/>
              <a:t>Abera</a:t>
            </a:r>
            <a:r>
              <a:rPr lang="en-US" i="1" dirty="0"/>
              <a:t>, G. </a:t>
            </a:r>
            <a:r>
              <a:rPr lang="en-US" i="1" dirty="0" err="1"/>
              <a:t>Andargie</a:t>
            </a:r>
            <a:r>
              <a:rPr lang="en-US" i="1" dirty="0"/>
              <a:t>, A. </a:t>
            </a:r>
            <a:r>
              <a:rPr lang="en-US" i="1" dirty="0" err="1"/>
              <a:t>Aregay</a:t>
            </a:r>
            <a:r>
              <a:rPr lang="en-US" i="1" dirty="0"/>
              <a:t>, B. Beck, K. </a:t>
            </a:r>
            <a:r>
              <a:rPr lang="en-US" i="1" dirty="0" err="1"/>
              <a:t>Derra</a:t>
            </a:r>
            <a:r>
              <a:rPr lang="en-US" i="1" dirty="0"/>
              <a:t>, </a:t>
            </a:r>
            <a:r>
              <a:rPr lang="en-US" i="1" dirty="0" err="1"/>
              <a:t>M.Millogo</a:t>
            </a:r>
            <a:r>
              <a:rPr lang="en-US" i="1" dirty="0"/>
              <a:t>, </a:t>
            </a:r>
            <a:r>
              <a:rPr lang="en-US" i="1" dirty="0" err="1"/>
              <a:t>A.Nkhata</a:t>
            </a:r>
            <a:r>
              <a:rPr lang="en-US" i="1" dirty="0"/>
              <a:t>, K. Siaka, M. Wamukoya, P. </a:t>
            </a:r>
            <a:r>
              <a:rPr lang="en-US" i="1" dirty="0" err="1"/>
              <a:t>Zabre</a:t>
            </a:r>
            <a:endParaRPr lang="en-US" dirty="0"/>
          </a:p>
          <a:p>
            <a:endParaRPr lang="en-US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03648" y="4581128"/>
            <a:ext cx="6400800" cy="20882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fr-CH" dirty="0"/>
              <a:t> </a:t>
            </a:r>
            <a:endParaRPr lang="en-US" dirty="0"/>
          </a:p>
          <a:p>
            <a:r>
              <a:rPr lang="en-US" sz="4000" b="1" dirty="0" smtClean="0"/>
              <a:t>Scientific day </a:t>
            </a:r>
          </a:p>
          <a:p>
            <a:r>
              <a:rPr lang="en-US" sz="4000" b="1" dirty="0" smtClean="0"/>
              <a:t>"</a:t>
            </a:r>
            <a:r>
              <a:rPr lang="fr-CH" sz="4000" b="1" dirty="0" smtClean="0"/>
              <a:t>International </a:t>
            </a:r>
            <a:r>
              <a:rPr lang="fr-CH" sz="4000" b="1" dirty="0" err="1" smtClean="0"/>
              <a:t>comparisons</a:t>
            </a:r>
            <a:r>
              <a:rPr lang="fr-CH" sz="4000" b="1" dirty="0" smtClean="0"/>
              <a:t> at </a:t>
            </a:r>
            <a:r>
              <a:rPr lang="fr-CH" sz="4000" b="1" dirty="0" err="1" smtClean="0"/>
              <a:t>Ined</a:t>
            </a:r>
            <a:r>
              <a:rPr lang="fr-CH" sz="4000" b="1" dirty="0" smtClean="0"/>
              <a:t>"</a:t>
            </a:r>
            <a:endParaRPr lang="en-US" sz="4000" dirty="0"/>
          </a:p>
          <a:p>
            <a:r>
              <a:rPr lang="en-US" sz="4000" dirty="0"/>
              <a:t> </a:t>
            </a:r>
            <a:r>
              <a:rPr lang="en-US" sz="4000" b="1" dirty="0"/>
              <a:t>30 </a:t>
            </a:r>
            <a:r>
              <a:rPr lang="en-US" sz="4000" b="1" dirty="0" smtClean="0"/>
              <a:t>September </a:t>
            </a:r>
            <a:r>
              <a:rPr lang="en-US" sz="4000" b="1" dirty="0"/>
              <a:t>2016, </a:t>
            </a:r>
            <a:r>
              <a:rPr lang="fr-CH" sz="4000" b="1" dirty="0" smtClean="0"/>
              <a:t> INED, Paris</a:t>
            </a:r>
            <a:endParaRPr lang="en-US" sz="40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6" y="127166"/>
            <a:ext cx="1729352" cy="48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1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/>
          <p:nvPr>
            <p:extLst>
              <p:ext uri="{D42A27DB-BD31-4B8C-83A1-F6EECF244321}">
                <p14:modId xmlns:p14="http://schemas.microsoft.com/office/powerpoint/2010/main" val="1446353142"/>
              </p:ext>
            </p:extLst>
          </p:nvPr>
        </p:nvGraphicFramePr>
        <p:xfrm>
          <a:off x="251520" y="0"/>
          <a:ext cx="8568952" cy="6597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8615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A </a:t>
            </a:r>
            <a:r>
              <a:rPr lang="fr-CH" dirty="0" err="1" smtClean="0"/>
              <a:t>huge</a:t>
            </a:r>
            <a:r>
              <a:rPr lang="fr-CH" dirty="0" smtClean="0"/>
              <a:t> </a:t>
            </a:r>
            <a:r>
              <a:rPr lang="fr-CH" dirty="0" err="1" smtClean="0"/>
              <a:t>diversity</a:t>
            </a:r>
            <a:r>
              <a:rPr lang="fr-CH" dirty="0" smtClean="0"/>
              <a:t>: </a:t>
            </a:r>
            <a:r>
              <a:rPr lang="fr-CH" dirty="0" err="1" smtClean="0"/>
              <a:t>Mlomp</a:t>
            </a:r>
            <a:r>
              <a:rPr lang="fr-CH" dirty="0" smtClean="0"/>
              <a:t> at the </a:t>
            </a:r>
            <a:r>
              <a:rPr lang="fr-CH" dirty="0" err="1" smtClean="0"/>
              <a:t>level</a:t>
            </a:r>
            <a:r>
              <a:rPr lang="fr-CH" dirty="0" smtClean="0"/>
              <a:t> of Europe</a:t>
            </a:r>
          </a:p>
          <a:p>
            <a:r>
              <a:rPr lang="fr-CH" i="1" dirty="0" err="1" smtClean="0"/>
              <a:t>Average</a:t>
            </a:r>
            <a:r>
              <a:rPr lang="fr-CH" dirty="0" smtClean="0"/>
              <a:t> for SSA 2010-2015 (UN): </a:t>
            </a:r>
            <a:r>
              <a:rPr lang="fr-CH" dirty="0" err="1" smtClean="0"/>
              <a:t>relatively</a:t>
            </a:r>
            <a:r>
              <a:rPr lang="fr-CH" dirty="0" smtClean="0"/>
              <a:t> close to the </a:t>
            </a:r>
            <a:r>
              <a:rPr lang="fr-CH" dirty="0" err="1" smtClean="0"/>
              <a:t>highest</a:t>
            </a:r>
            <a:r>
              <a:rPr lang="fr-CH" dirty="0" smtClean="0"/>
              <a:t> ABR </a:t>
            </a:r>
            <a:r>
              <a:rPr lang="fr-CH" dirty="0" err="1" smtClean="0"/>
              <a:t>registered</a:t>
            </a:r>
            <a:r>
              <a:rPr lang="fr-CH" dirty="0" smtClean="0"/>
              <a:t> </a:t>
            </a:r>
            <a:r>
              <a:rPr lang="fr-CH" dirty="0" err="1" smtClean="0"/>
              <a:t>among</a:t>
            </a:r>
            <a:r>
              <a:rPr lang="fr-CH" dirty="0" smtClean="0"/>
              <a:t> </a:t>
            </a:r>
            <a:r>
              <a:rPr lang="fr-CH" dirty="0" err="1" smtClean="0"/>
              <a:t>our</a:t>
            </a:r>
            <a:r>
              <a:rPr lang="fr-CH" dirty="0" smtClean="0"/>
              <a:t> sites (Nouna, </a:t>
            </a:r>
            <a:r>
              <a:rPr lang="fr-CH" dirty="0" err="1" smtClean="0"/>
              <a:t>Karonga</a:t>
            </a:r>
            <a:r>
              <a:rPr lang="fr-CH" dirty="0"/>
              <a:t>,</a:t>
            </a:r>
            <a:r>
              <a:rPr lang="fr-CH" dirty="0" smtClean="0"/>
              <a:t> </a:t>
            </a:r>
            <a:r>
              <a:rPr lang="fr-CH" dirty="0" err="1" smtClean="0"/>
              <a:t>Bandafassi</a:t>
            </a:r>
            <a:r>
              <a:rPr lang="fr-CH" dirty="0" smtClean="0"/>
              <a:t>)</a:t>
            </a:r>
          </a:p>
          <a:p>
            <a:r>
              <a:rPr lang="fr-CH" dirty="0" err="1" smtClean="0"/>
              <a:t>Very</a:t>
            </a:r>
            <a:r>
              <a:rPr lang="fr-CH" dirty="0" smtClean="0"/>
              <a:t> </a:t>
            </a:r>
            <a:r>
              <a:rPr lang="fr-CH" dirty="0" err="1"/>
              <a:t>f</a:t>
            </a:r>
            <a:r>
              <a:rPr lang="fr-CH" dirty="0" err="1" smtClean="0"/>
              <a:t>ast</a:t>
            </a:r>
            <a:r>
              <a:rPr lang="fr-CH" dirty="0" smtClean="0"/>
              <a:t> </a:t>
            </a:r>
            <a:r>
              <a:rPr lang="fr-CH" dirty="0" err="1" smtClean="0"/>
              <a:t>declines</a:t>
            </a:r>
            <a:r>
              <a:rPr lang="fr-CH" dirty="0" smtClean="0"/>
              <a:t> in </a:t>
            </a:r>
            <a:r>
              <a:rPr lang="fr-CH" dirty="0" err="1" smtClean="0"/>
              <a:t>some</a:t>
            </a:r>
            <a:r>
              <a:rPr lang="fr-CH" dirty="0" smtClean="0"/>
              <a:t> sites: </a:t>
            </a:r>
            <a:r>
              <a:rPr lang="fr-CH" dirty="0" err="1"/>
              <a:t>K</a:t>
            </a:r>
            <a:r>
              <a:rPr lang="fr-CH" dirty="0" err="1" smtClean="0"/>
              <a:t>aronga</a:t>
            </a:r>
            <a:r>
              <a:rPr lang="fr-CH" dirty="0" smtClean="0"/>
              <a:t>, </a:t>
            </a:r>
            <a:r>
              <a:rPr lang="fr-CH" dirty="0" err="1" smtClean="0"/>
              <a:t>Taabo</a:t>
            </a:r>
            <a:r>
              <a:rPr lang="fr-CH" dirty="0" smtClean="0"/>
              <a:t>, </a:t>
            </a:r>
            <a:r>
              <a:rPr lang="fr-CH" dirty="0" err="1" smtClean="0"/>
              <a:t>Bandafassi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039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/>
          <p:nvPr>
            <p:extLst>
              <p:ext uri="{D42A27DB-BD31-4B8C-83A1-F6EECF244321}">
                <p14:modId xmlns:p14="http://schemas.microsoft.com/office/powerpoint/2010/main" val="189550591"/>
              </p:ext>
            </p:extLst>
          </p:nvPr>
        </p:nvGraphicFramePr>
        <p:xfrm>
          <a:off x="179512" y="332656"/>
          <a:ext cx="8964488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5638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719796"/>
              </p:ext>
            </p:extLst>
          </p:nvPr>
        </p:nvGraphicFramePr>
        <p:xfrm>
          <a:off x="0" y="404662"/>
          <a:ext cx="9143999" cy="6264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80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49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24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98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17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68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Number 15-19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Ratio 15-19 to 15-49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ABR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TFR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HDSS*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2014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DHS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Last survey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HDSS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2014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DHS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Last survey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HDSS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Year of DHS last survey -</a:t>
                      </a:r>
                      <a:r>
                        <a:rPr lang="en-US" sz="1800" b="1" dirty="0" smtClean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DHS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(5 last years)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HDSS  corrected </a:t>
                      </a:r>
                      <a:r>
                        <a:rPr lang="en-US" sz="1800" b="1" dirty="0" smtClean="0">
                          <a:effectLst/>
                        </a:rPr>
                        <a:t>DHS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HDSS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Year of DHS last survey </a:t>
                      </a:r>
                      <a:r>
                        <a:rPr lang="en-US" sz="1800" b="1" dirty="0" smtClean="0">
                          <a:effectLst/>
                        </a:rPr>
                        <a:t>-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DHS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(5 last years)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Bandafassi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644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22.06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0.11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0.19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5.52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6.52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Niakhar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2121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25.45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0.07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0.08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6.11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6.43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Mlomp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476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22.97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0.02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0.08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3.50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4.66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Nouna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3862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16.52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0.17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5.4730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6.77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Nanoro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2229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0.09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0.13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4.8282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6.54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Ouagdougou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4148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317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0.06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0.05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3.13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3.26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Taabo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3851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0.13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5.3889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4.74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Nairobi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2577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0.10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0.08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2.90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Karonga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2387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968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0.14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0.17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5.3889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5.74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661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/>
            </a:r>
            <a:br>
              <a:rPr lang="fr-CH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lnSpcReduction="10000"/>
          </a:bodyPr>
          <a:lstStyle/>
          <a:p>
            <a:r>
              <a:rPr lang="fr-CH" dirty="0" err="1" smtClean="0"/>
              <a:t>Comparison</a:t>
            </a:r>
            <a:r>
              <a:rPr lang="fr-CH" dirty="0" smtClean="0"/>
              <a:t> DHS- HDSS: 9 sites (</a:t>
            </a:r>
            <a:r>
              <a:rPr lang="fr-CH" dirty="0" err="1" smtClean="0"/>
              <a:t>Ethiopian</a:t>
            </a:r>
            <a:r>
              <a:rPr lang="fr-CH" dirty="0" smtClean="0"/>
              <a:t> sites </a:t>
            </a:r>
            <a:r>
              <a:rPr lang="fr-CH" dirty="0" err="1" smtClean="0"/>
              <a:t>forthcoming</a:t>
            </a:r>
            <a:r>
              <a:rPr lang="fr-CH" dirty="0" smtClean="0"/>
              <a:t>)</a:t>
            </a:r>
          </a:p>
          <a:p>
            <a:r>
              <a:rPr lang="fr-CH" dirty="0" smtClean="0"/>
              <a:t>The ABR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lower</a:t>
            </a:r>
            <a:r>
              <a:rPr lang="fr-CH" dirty="0" smtClean="0"/>
              <a:t> in HDSS </a:t>
            </a:r>
            <a:r>
              <a:rPr lang="fr-CH" dirty="0" err="1" smtClean="0"/>
              <a:t>sited</a:t>
            </a:r>
            <a:r>
              <a:rPr lang="fr-CH" dirty="0" smtClean="0"/>
              <a:t> </a:t>
            </a:r>
            <a:r>
              <a:rPr lang="fr-CH" dirty="0" err="1" smtClean="0"/>
              <a:t>compared</a:t>
            </a:r>
            <a:r>
              <a:rPr lang="fr-CH" dirty="0" smtClean="0"/>
              <a:t> to DHS </a:t>
            </a:r>
            <a:r>
              <a:rPr lang="fr-CH" dirty="0" err="1" smtClean="0"/>
              <a:t>region</a:t>
            </a:r>
            <a:r>
              <a:rPr lang="fr-CH" dirty="0" smtClean="0"/>
              <a:t> in 5 cases, </a:t>
            </a:r>
            <a:r>
              <a:rPr lang="fr-CH" dirty="0" err="1" smtClean="0"/>
              <a:t>similar</a:t>
            </a:r>
            <a:r>
              <a:rPr lang="fr-CH" dirty="0" smtClean="0"/>
              <a:t> in 4 cases</a:t>
            </a:r>
          </a:p>
          <a:p>
            <a:r>
              <a:rPr lang="fr-CH" dirty="0" err="1" smtClean="0"/>
              <a:t>Educational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r>
              <a:rPr lang="fr-CH" dirty="0" smtClean="0"/>
              <a:t> of 15-19 on the </a:t>
            </a:r>
            <a:r>
              <a:rPr lang="fr-CH" dirty="0" err="1" smtClean="0"/>
              <a:t>whole</a:t>
            </a:r>
            <a:r>
              <a:rPr lang="fr-CH" dirty="0" smtClean="0"/>
              <a:t> </a:t>
            </a:r>
            <a:r>
              <a:rPr lang="fr-CH" dirty="0" err="1" smtClean="0"/>
              <a:t>lower</a:t>
            </a:r>
            <a:r>
              <a:rPr lang="fr-CH" dirty="0" smtClean="0"/>
              <a:t> in HDSS sites </a:t>
            </a:r>
            <a:r>
              <a:rPr lang="fr-CH" dirty="0" err="1" smtClean="0"/>
              <a:t>compared</a:t>
            </a:r>
            <a:r>
              <a:rPr lang="fr-CH" dirty="0" smtClean="0"/>
              <a:t> to </a:t>
            </a:r>
            <a:r>
              <a:rPr lang="fr-CH" dirty="0" err="1" smtClean="0"/>
              <a:t>region</a:t>
            </a:r>
            <a:r>
              <a:rPr lang="fr-CH" dirty="0" smtClean="0"/>
              <a:t> as a </a:t>
            </a:r>
            <a:r>
              <a:rPr lang="fr-CH" dirty="0" err="1" smtClean="0"/>
              <a:t>whole</a:t>
            </a:r>
            <a:r>
              <a:rPr lang="fr-CH" dirty="0" smtClean="0"/>
              <a:t> =&gt; </a:t>
            </a:r>
            <a:r>
              <a:rPr lang="fr-CH" dirty="0" err="1" smtClean="0"/>
              <a:t>when</a:t>
            </a:r>
            <a:r>
              <a:rPr lang="fr-CH" dirty="0" smtClean="0"/>
              <a:t> </a:t>
            </a:r>
            <a:r>
              <a:rPr lang="fr-CH" dirty="0" err="1" smtClean="0"/>
              <a:t>controlling</a:t>
            </a:r>
            <a:r>
              <a:rPr lang="fr-CH" dirty="0" smtClean="0"/>
              <a:t> for </a:t>
            </a:r>
            <a:r>
              <a:rPr lang="fr-CH" dirty="0" err="1" smtClean="0"/>
              <a:t>age</a:t>
            </a:r>
            <a:r>
              <a:rPr lang="fr-CH" dirty="0" smtClean="0"/>
              <a:t>, the gap </a:t>
            </a:r>
            <a:r>
              <a:rPr lang="fr-CH" dirty="0" err="1" smtClean="0"/>
              <a:t>widens</a:t>
            </a:r>
            <a:endParaRPr lang="fr-CH" dirty="0" smtClean="0"/>
          </a:p>
          <a:p>
            <a:r>
              <a:rPr lang="fr-CH" dirty="0" err="1" smtClean="0"/>
              <a:t>Similar</a:t>
            </a:r>
            <a:r>
              <a:rPr lang="fr-CH" dirty="0" smtClean="0"/>
              <a:t> conclusion for the TFR..</a:t>
            </a:r>
          </a:p>
          <a:p>
            <a:r>
              <a:rPr lang="fr-CH" dirty="0" smtClean="0"/>
              <a:t>N </a:t>
            </a:r>
            <a:r>
              <a:rPr lang="fr-CH" dirty="0" err="1" smtClean="0"/>
              <a:t>much</a:t>
            </a:r>
            <a:r>
              <a:rPr lang="fr-CH" dirty="0" smtClean="0"/>
              <a:t> </a:t>
            </a:r>
            <a:r>
              <a:rPr lang="fr-CH" dirty="0" err="1" smtClean="0"/>
              <a:t>higher</a:t>
            </a:r>
            <a:r>
              <a:rPr lang="fr-CH" dirty="0" smtClean="0"/>
              <a:t> in HDSS</a:t>
            </a:r>
          </a:p>
          <a:p>
            <a:r>
              <a:rPr lang="fr-CH" dirty="0" err="1" smtClean="0"/>
              <a:t>Does</a:t>
            </a:r>
            <a:r>
              <a:rPr lang="fr-CH" dirty="0" smtClean="0"/>
              <a:t> the DHS </a:t>
            </a:r>
            <a:r>
              <a:rPr lang="fr-CH" dirty="0" err="1" smtClean="0"/>
              <a:t>under</a:t>
            </a:r>
            <a:r>
              <a:rPr lang="fr-CH" dirty="0" smtClean="0"/>
              <a:t> </a:t>
            </a:r>
            <a:r>
              <a:rPr lang="fr-CH" dirty="0" err="1" smtClean="0"/>
              <a:t>sample</a:t>
            </a:r>
            <a:r>
              <a:rPr lang="fr-CH" dirty="0" smtClean="0"/>
              <a:t> "</a:t>
            </a:r>
            <a:r>
              <a:rPr lang="fr-CH" dirty="0" err="1" smtClean="0"/>
              <a:t>unconcerned</a:t>
            </a:r>
            <a:r>
              <a:rPr lang="fr-CH" dirty="0" smtClean="0"/>
              <a:t>" </a:t>
            </a:r>
            <a:r>
              <a:rPr lang="fr-CH" dirty="0" err="1" smtClean="0"/>
              <a:t>women</a:t>
            </a:r>
            <a:r>
              <a:rPr lang="fr-CH" dirty="0" smtClean="0"/>
              <a:t> </a:t>
            </a:r>
            <a:r>
              <a:rPr lang="fr-CH" dirty="0" err="1" smtClean="0"/>
              <a:t>aged</a:t>
            </a:r>
            <a:r>
              <a:rPr lang="fr-CH" dirty="0" smtClean="0"/>
              <a:t> 15-19?</a:t>
            </a:r>
          </a:p>
          <a:p>
            <a:pPr marL="0" indent="0">
              <a:buNone/>
            </a:pPr>
            <a:r>
              <a:rPr lang="fr-CH" dirty="0" smtClean="0"/>
              <a:t>=&gt; ratio 15-19 </a:t>
            </a:r>
            <a:r>
              <a:rPr lang="fr-CH" dirty="0" err="1" smtClean="0"/>
              <a:t>lower</a:t>
            </a:r>
            <a:r>
              <a:rPr lang="fr-CH" dirty="0" smtClean="0"/>
              <a:t> in 3 sites (Nouna, </a:t>
            </a:r>
            <a:r>
              <a:rPr lang="fr-CH" dirty="0" err="1"/>
              <a:t>N</a:t>
            </a:r>
            <a:r>
              <a:rPr lang="fr-CH" dirty="0" err="1" smtClean="0"/>
              <a:t>anoro</a:t>
            </a:r>
            <a:r>
              <a:rPr lang="fr-CH" dirty="0" smtClean="0"/>
              <a:t> and Nairobi)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67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fr-CH" sz="4000" b="1" dirty="0" err="1" smtClean="0"/>
              <a:t>Context</a:t>
            </a:r>
            <a:r>
              <a:rPr lang="fr-CH" sz="4000" b="1" dirty="0" smtClean="0"/>
              <a:t> and </a:t>
            </a:r>
            <a:r>
              <a:rPr lang="fr-CH" sz="4000" b="1" dirty="0" err="1" smtClean="0"/>
              <a:t>consequences</a:t>
            </a:r>
            <a:r>
              <a:rPr lang="fr-CH" sz="4000" b="1" dirty="0" smtClean="0"/>
              <a:t> of ABR </a:t>
            </a:r>
            <a:r>
              <a:rPr lang="fr-CH" sz="4000" b="1" dirty="0" err="1" smtClean="0"/>
              <a:t>diversity</a:t>
            </a:r>
            <a:r>
              <a:rPr lang="fr-CH" sz="4000" b="1" dirty="0" smtClean="0"/>
              <a:t> </a:t>
            </a:r>
            <a:r>
              <a:rPr lang="fr-CH" sz="4000" b="1" dirty="0" err="1" smtClean="0"/>
              <a:t>among</a:t>
            </a:r>
            <a:r>
              <a:rPr lang="fr-CH" sz="4000" b="1" dirty="0" smtClean="0"/>
              <a:t> the 12 </a:t>
            </a:r>
            <a:r>
              <a:rPr lang="fr-CH" sz="4000" b="1" dirty="0" err="1" smtClean="0"/>
              <a:t>regions</a:t>
            </a:r>
            <a:r>
              <a:rPr lang="fr-CH" sz="4000" b="1" dirty="0" smtClean="0"/>
              <a:t> </a:t>
            </a:r>
          </a:p>
          <a:p>
            <a:pPr algn="ctr"/>
            <a:r>
              <a:rPr lang="fr-CH" sz="4000" b="1" dirty="0" smtClean="0"/>
              <a:t>(DHS data)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69378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/>
          <p:cNvGraphicFramePr/>
          <p:nvPr>
            <p:extLst>
              <p:ext uri="{D42A27DB-BD31-4B8C-83A1-F6EECF244321}">
                <p14:modId xmlns:p14="http://schemas.microsoft.com/office/powerpoint/2010/main" val="771539221"/>
              </p:ext>
            </p:extLst>
          </p:nvPr>
        </p:nvGraphicFramePr>
        <p:xfrm>
          <a:off x="346931" y="90872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5877272"/>
            <a:ext cx="8229600" cy="248891"/>
          </a:xfrm>
        </p:spPr>
        <p:txBody>
          <a:bodyPr>
            <a:noAutofit/>
          </a:bodyPr>
          <a:lstStyle/>
          <a:p>
            <a:endParaRPr lang="fr-CH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90688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/>
            </a:r>
            <a:br>
              <a:rPr lang="fr-CH" dirty="0" smtClean="0"/>
            </a:br>
            <a:endParaRPr lang="en-US" dirty="0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:p14="http://schemas.microsoft.com/office/powerpoint/2010/main" val="3914129736"/>
              </p:ext>
            </p:extLst>
          </p:nvPr>
        </p:nvGraphicFramePr>
        <p:xfrm>
          <a:off x="179512" y="980728"/>
          <a:ext cx="856895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0668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/>
          <p:nvPr>
            <p:extLst>
              <p:ext uri="{D42A27DB-BD31-4B8C-83A1-F6EECF244321}">
                <p14:modId xmlns:p14="http://schemas.microsoft.com/office/powerpoint/2010/main" val="1337236096"/>
              </p:ext>
            </p:extLst>
          </p:nvPr>
        </p:nvGraphicFramePr>
        <p:xfrm>
          <a:off x="395536" y="260648"/>
          <a:ext cx="8352928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904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/>
          <p:nvPr>
            <p:extLst>
              <p:ext uri="{D42A27DB-BD31-4B8C-83A1-F6EECF244321}">
                <p14:modId xmlns:p14="http://schemas.microsoft.com/office/powerpoint/2010/main" val="687399458"/>
              </p:ext>
            </p:extLst>
          </p:nvPr>
        </p:nvGraphicFramePr>
        <p:xfrm>
          <a:off x="323529" y="620688"/>
          <a:ext cx="856895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736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smtClean="0"/>
              <a:t>The adolescent </a:t>
            </a:r>
            <a:r>
              <a:rPr lang="fr-CH" b="1" dirty="0" err="1" smtClean="0"/>
              <a:t>birth</a:t>
            </a:r>
            <a:r>
              <a:rPr lang="fr-CH" b="1" dirty="0" smtClean="0"/>
              <a:t> rate (ABR)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760640"/>
          </a:xfrm>
        </p:spPr>
        <p:txBody>
          <a:bodyPr>
            <a:normAutofit fontScale="92500" lnSpcReduction="20000"/>
          </a:bodyPr>
          <a:lstStyle/>
          <a:p>
            <a:r>
              <a:rPr lang="fr-CH" dirty="0" err="1" smtClean="0"/>
              <a:t>Indicator</a:t>
            </a:r>
            <a:r>
              <a:rPr lang="fr-CH" dirty="0" smtClean="0"/>
              <a:t> of </a:t>
            </a:r>
            <a:r>
              <a:rPr lang="fr-CH" dirty="0" err="1" smtClean="0"/>
              <a:t>progress</a:t>
            </a:r>
            <a:r>
              <a:rPr lang="fr-CH" dirty="0" smtClean="0"/>
              <a:t> </a:t>
            </a:r>
            <a:r>
              <a:rPr lang="fr-CH" dirty="0" err="1" smtClean="0"/>
              <a:t>towards</a:t>
            </a:r>
            <a:r>
              <a:rPr lang="fr-CH" dirty="0" smtClean="0"/>
              <a:t> </a:t>
            </a:r>
            <a:r>
              <a:rPr lang="fr-CH" dirty="0" err="1" smtClean="0"/>
              <a:t>maternal</a:t>
            </a:r>
            <a:r>
              <a:rPr lang="fr-CH" dirty="0" smtClean="0"/>
              <a:t> </a:t>
            </a:r>
            <a:r>
              <a:rPr lang="fr-CH" dirty="0" err="1" smtClean="0"/>
              <a:t>health</a:t>
            </a:r>
            <a:endParaRPr lang="fr-CH" dirty="0" smtClean="0"/>
          </a:p>
          <a:p>
            <a:pPr marL="0" indent="0">
              <a:buNone/>
            </a:pPr>
            <a:r>
              <a:rPr lang="fr-CH" dirty="0"/>
              <a:t> </a:t>
            </a:r>
            <a:r>
              <a:rPr lang="fr-CH" dirty="0" smtClean="0"/>
              <a:t>(</a:t>
            </a:r>
            <a:r>
              <a:rPr lang="fr-CH" dirty="0" err="1" smtClean="0"/>
              <a:t>MDGs</a:t>
            </a:r>
            <a:r>
              <a:rPr lang="fr-CH" dirty="0" smtClean="0"/>
              <a:t> and </a:t>
            </a:r>
            <a:r>
              <a:rPr lang="fr-CH" dirty="0" err="1" smtClean="0"/>
              <a:t>SDGs</a:t>
            </a:r>
            <a:r>
              <a:rPr lang="fr-CH" dirty="0" smtClean="0"/>
              <a:t>)</a:t>
            </a:r>
          </a:p>
          <a:p>
            <a:pPr>
              <a:buFont typeface="Arial" charset="0"/>
              <a:buChar char="•"/>
            </a:pPr>
            <a:r>
              <a:rPr lang="fr-CH" dirty="0" smtClean="0"/>
              <a:t>More </a:t>
            </a:r>
            <a:r>
              <a:rPr lang="fr-CH" dirty="0" err="1" smtClean="0"/>
              <a:t>recently</a:t>
            </a:r>
            <a:r>
              <a:rPr lang="fr-CH" dirty="0" smtClean="0"/>
              <a:t>: </a:t>
            </a:r>
            <a:r>
              <a:rPr lang="fr-CH" dirty="0" err="1" smtClean="0"/>
              <a:t>indicator</a:t>
            </a:r>
            <a:r>
              <a:rPr lang="fr-CH" dirty="0" smtClean="0"/>
              <a:t> of </a:t>
            </a:r>
            <a:r>
              <a:rPr lang="fr-CH" dirty="0" err="1" smtClean="0"/>
              <a:t>progress</a:t>
            </a:r>
            <a:r>
              <a:rPr lang="fr-CH" dirty="0" smtClean="0"/>
              <a:t> </a:t>
            </a:r>
            <a:r>
              <a:rPr lang="fr-CH" dirty="0" err="1" smtClean="0"/>
              <a:t>towards</a:t>
            </a:r>
            <a:r>
              <a:rPr lang="fr-CH" dirty="0" smtClean="0"/>
              <a:t> </a:t>
            </a:r>
            <a:r>
              <a:rPr lang="fr-CH" dirty="0" err="1" smtClean="0"/>
              <a:t>gender</a:t>
            </a:r>
            <a:r>
              <a:rPr lang="fr-CH" dirty="0" smtClean="0"/>
              <a:t> </a:t>
            </a:r>
            <a:r>
              <a:rPr lang="fr-CH" dirty="0" err="1" smtClean="0"/>
              <a:t>equity</a:t>
            </a:r>
            <a:r>
              <a:rPr lang="fr-CH" dirty="0" smtClean="0"/>
              <a:t> (</a:t>
            </a:r>
            <a:r>
              <a:rPr lang="fr-CH" dirty="0" err="1" smtClean="0"/>
              <a:t>see</a:t>
            </a:r>
            <a:r>
              <a:rPr lang="fr-CH" dirty="0" smtClean="0"/>
              <a:t> new </a:t>
            </a:r>
            <a:r>
              <a:rPr lang="fr-CH" dirty="0" err="1" smtClean="0"/>
              <a:t>Gender</a:t>
            </a:r>
            <a:r>
              <a:rPr lang="fr-CH" dirty="0" smtClean="0"/>
              <a:t> </a:t>
            </a:r>
            <a:r>
              <a:rPr lang="fr-CH" dirty="0" err="1" smtClean="0"/>
              <a:t>Inequality</a:t>
            </a:r>
            <a:r>
              <a:rPr lang="fr-CH" dirty="0" smtClean="0"/>
              <a:t> Index UN 2010):  ABR </a:t>
            </a:r>
            <a:r>
              <a:rPr lang="fr-CH" dirty="0" err="1" smtClean="0"/>
              <a:t>tightly</a:t>
            </a:r>
            <a:r>
              <a:rPr lang="fr-CH" dirty="0" smtClean="0"/>
              <a:t> </a:t>
            </a:r>
            <a:r>
              <a:rPr lang="fr-CH" dirty="0" err="1" smtClean="0"/>
              <a:t>linked</a:t>
            </a:r>
            <a:r>
              <a:rPr lang="fr-CH" dirty="0" smtClean="0"/>
              <a:t> to </a:t>
            </a:r>
            <a:r>
              <a:rPr lang="fr-CH" dirty="0" err="1" smtClean="0"/>
              <a:t>poor</a:t>
            </a:r>
            <a:r>
              <a:rPr lang="fr-CH" dirty="0" smtClean="0"/>
              <a:t> </a:t>
            </a:r>
            <a:r>
              <a:rPr lang="fr-CH" dirty="0" err="1" smtClean="0"/>
              <a:t>education</a:t>
            </a:r>
            <a:r>
              <a:rPr lang="fr-CH" dirty="0" smtClean="0"/>
              <a:t> and </a:t>
            </a:r>
            <a:r>
              <a:rPr lang="fr-CH" dirty="0" err="1" smtClean="0"/>
              <a:t>early</a:t>
            </a:r>
            <a:r>
              <a:rPr lang="fr-CH" dirty="0" smtClean="0"/>
              <a:t> union formation / </a:t>
            </a:r>
            <a:r>
              <a:rPr lang="fr-CH" dirty="0" err="1" smtClean="0"/>
              <a:t>poverty</a:t>
            </a:r>
            <a:endParaRPr lang="fr-CH" dirty="0" smtClean="0"/>
          </a:p>
          <a:p>
            <a:pPr>
              <a:buFont typeface="Arial" charset="0"/>
              <a:buChar char="•"/>
            </a:pPr>
            <a:r>
              <a:rPr lang="fr-CH" dirty="0" err="1" smtClean="0"/>
              <a:t>Indicator</a:t>
            </a:r>
            <a:r>
              <a:rPr lang="fr-CH" dirty="0" smtClean="0"/>
              <a:t> of adolescent </a:t>
            </a:r>
            <a:r>
              <a:rPr lang="fr-CH" dirty="0" err="1" smtClean="0"/>
              <a:t>overal</a:t>
            </a:r>
            <a:r>
              <a:rPr lang="fr-CH" dirty="0" smtClean="0"/>
              <a:t> </a:t>
            </a:r>
            <a:r>
              <a:rPr lang="fr-CH" dirty="0" err="1" smtClean="0"/>
              <a:t>sexual</a:t>
            </a:r>
            <a:r>
              <a:rPr lang="fr-CH" dirty="0" smtClean="0"/>
              <a:t> and reproductive </a:t>
            </a:r>
            <a:r>
              <a:rPr lang="fr-CH" dirty="0" err="1" smtClean="0"/>
              <a:t>health</a:t>
            </a:r>
            <a:r>
              <a:rPr lang="fr-CH" dirty="0" smtClean="0"/>
              <a:t>: </a:t>
            </a:r>
            <a:r>
              <a:rPr lang="fr-CH" dirty="0" err="1" smtClean="0"/>
              <a:t>associated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r>
              <a:rPr lang="fr-CH" dirty="0" smtClean="0"/>
              <a:t> of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for contraception </a:t>
            </a:r>
            <a:r>
              <a:rPr lang="fr-CH" dirty="0" err="1" smtClean="0"/>
              <a:t>among</a:t>
            </a:r>
            <a:r>
              <a:rPr lang="fr-CH" dirty="0" smtClean="0"/>
              <a:t> adolescent</a:t>
            </a:r>
          </a:p>
          <a:p>
            <a:pPr marL="0" indent="0">
              <a:buNone/>
            </a:pPr>
            <a:r>
              <a:rPr lang="fr-CH" dirty="0" smtClean="0"/>
              <a:t>=&gt; </a:t>
            </a:r>
            <a:r>
              <a:rPr lang="fr-CH" dirty="0" err="1" smtClean="0"/>
              <a:t>Contested</a:t>
            </a:r>
            <a:r>
              <a:rPr lang="fr-CH" dirty="0" smtClean="0"/>
              <a:t> (</a:t>
            </a:r>
            <a:r>
              <a:rPr lang="fr-CH" dirty="0" err="1" smtClean="0"/>
              <a:t>Hindin</a:t>
            </a:r>
            <a:r>
              <a:rPr lang="fr-CH" dirty="0" smtClean="0"/>
              <a:t> et al 2016): </a:t>
            </a:r>
            <a:r>
              <a:rPr lang="fr-CH" dirty="0" err="1" smtClean="0"/>
              <a:t>could</a:t>
            </a:r>
            <a:r>
              <a:rPr lang="fr-CH" dirty="0" smtClean="0"/>
              <a:t>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not </a:t>
            </a:r>
            <a:r>
              <a:rPr lang="fr-CH" dirty="0" err="1" smtClean="0"/>
              <a:t>grow</a:t>
            </a:r>
            <a:r>
              <a:rPr lang="fr-CH" dirty="0" smtClean="0"/>
              <a:t> as ABR </a:t>
            </a:r>
            <a:r>
              <a:rPr lang="fr-CH" dirty="0" err="1" smtClean="0"/>
              <a:t>declines</a:t>
            </a:r>
            <a:r>
              <a:rPr lang="fr-CH" dirty="0" smtClean="0"/>
              <a:t>, </a:t>
            </a:r>
            <a:r>
              <a:rPr lang="fr-CH" dirty="0" err="1" smtClean="0"/>
              <a:t>depending</a:t>
            </a:r>
            <a:r>
              <a:rPr lang="fr-CH" dirty="0" smtClean="0"/>
              <a:t> on how </a:t>
            </a:r>
            <a:r>
              <a:rPr lang="fr-CH" dirty="0" err="1" smtClean="0"/>
              <a:t>it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measured</a:t>
            </a:r>
            <a:r>
              <a:rPr lang="fr-CH" dirty="0" smtClean="0"/>
              <a:t> (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</a:t>
            </a:r>
            <a:r>
              <a:rPr lang="fr-CH" dirty="0" err="1" smtClean="0"/>
              <a:t>perhaps</a:t>
            </a:r>
            <a:r>
              <a:rPr lang="fr-CH" dirty="0" smtClean="0"/>
              <a:t> not </a:t>
            </a:r>
            <a:r>
              <a:rPr lang="fr-CH" dirty="0" err="1" smtClean="0"/>
              <a:t>well</a:t>
            </a:r>
            <a:r>
              <a:rPr lang="fr-CH" dirty="0" smtClean="0"/>
              <a:t> </a:t>
            </a:r>
            <a:r>
              <a:rPr lang="fr-CH" dirty="0" err="1" smtClean="0"/>
              <a:t>measured</a:t>
            </a:r>
            <a:r>
              <a:rPr lang="fr-CH" dirty="0" smtClean="0"/>
              <a:t> for non </a:t>
            </a:r>
            <a:r>
              <a:rPr lang="fr-CH" dirty="0" err="1" smtClean="0"/>
              <a:t>married</a:t>
            </a:r>
            <a:r>
              <a:rPr lang="fr-CH" dirty="0" smtClean="0"/>
              <a:t> </a:t>
            </a:r>
            <a:r>
              <a:rPr lang="fr-CH" dirty="0" err="1" smtClean="0"/>
              <a:t>women</a:t>
            </a:r>
            <a:r>
              <a:rPr lang="fr-CH" dirty="0" smtClean="0"/>
              <a:t>)</a:t>
            </a:r>
          </a:p>
          <a:p>
            <a:pPr>
              <a:buFont typeface="Arial" charset="0"/>
              <a:buChar char="•"/>
            </a:pPr>
            <a:endParaRPr lang="fr-CH" dirty="0" smtClean="0"/>
          </a:p>
          <a:p>
            <a:pPr>
              <a:buFont typeface="Arial" charset="0"/>
              <a:buChar char="•"/>
            </a:pPr>
            <a:endParaRPr lang="fr-CH" dirty="0" smtClean="0"/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2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/>
            </a:r>
            <a:br>
              <a:rPr lang="fr-CH" dirty="0" smtClean="0"/>
            </a:br>
            <a:endParaRPr lang="en-US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860442"/>
              </p:ext>
            </p:extLst>
          </p:nvPr>
        </p:nvGraphicFramePr>
        <p:xfrm>
          <a:off x="467544" y="692696"/>
          <a:ext cx="822960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3388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fr-CH" b="1" dirty="0" smtClean="0"/>
              <a:t>To </a:t>
            </a:r>
            <a:r>
              <a:rPr lang="fr-CH" b="1" dirty="0" err="1" smtClean="0"/>
              <a:t>sum</a:t>
            </a:r>
            <a:r>
              <a:rPr lang="fr-CH" b="1" dirty="0" smtClean="0"/>
              <a:t> up </a:t>
            </a:r>
            <a:r>
              <a:rPr lang="fr-CH" b="1" dirty="0" err="1" smtClean="0"/>
              <a:t>context</a:t>
            </a:r>
            <a:r>
              <a:rPr lang="fr-CH" b="1" dirty="0" smtClean="0"/>
              <a:t> / implications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32648"/>
          </a:xfrm>
        </p:spPr>
        <p:txBody>
          <a:bodyPr>
            <a:normAutofit fontScale="92500"/>
          </a:bodyPr>
          <a:lstStyle/>
          <a:p>
            <a:r>
              <a:rPr lang="fr-CH" dirty="0" smtClean="0"/>
              <a:t>Relationship </a:t>
            </a:r>
            <a:r>
              <a:rPr lang="fr-CH" dirty="0" err="1" smtClean="0"/>
              <a:t>with</a:t>
            </a:r>
            <a:r>
              <a:rPr lang="fr-CH" dirty="0" smtClean="0"/>
              <a:t> marital </a:t>
            </a:r>
            <a:r>
              <a:rPr lang="fr-CH" dirty="0" err="1" smtClean="0"/>
              <a:t>status</a:t>
            </a:r>
            <a:r>
              <a:rPr lang="fr-CH" dirty="0" smtClean="0"/>
              <a:t> and </a:t>
            </a:r>
            <a:r>
              <a:rPr lang="fr-CH" dirty="0" err="1" smtClean="0"/>
              <a:t>educational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r>
              <a:rPr lang="fr-CH" dirty="0" smtClean="0"/>
              <a:t> as </a:t>
            </a:r>
            <a:r>
              <a:rPr lang="fr-CH" dirty="0" err="1" smtClean="0"/>
              <a:t>expected</a:t>
            </a:r>
            <a:endParaRPr lang="fr-CH" dirty="0" smtClean="0"/>
          </a:p>
          <a:p>
            <a:r>
              <a:rPr lang="fr-CH" dirty="0" err="1" smtClean="0"/>
              <a:t>Strong</a:t>
            </a:r>
            <a:r>
              <a:rPr lang="fr-CH" dirty="0" smtClean="0"/>
              <a:t> </a:t>
            </a:r>
            <a:r>
              <a:rPr lang="fr-CH" dirty="0" err="1" smtClean="0"/>
              <a:t>link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15-19</a:t>
            </a:r>
          </a:p>
          <a:p>
            <a:r>
              <a:rPr lang="fr-CH" dirty="0" smtClean="0"/>
              <a:t>No </a:t>
            </a:r>
            <a:r>
              <a:rPr lang="fr-CH" dirty="0" err="1" smtClean="0"/>
              <a:t>relationship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% </a:t>
            </a:r>
            <a:r>
              <a:rPr lang="fr-CH" dirty="0" err="1" smtClean="0"/>
              <a:t>engaging</a:t>
            </a:r>
            <a:r>
              <a:rPr lang="fr-CH" dirty="0" smtClean="0"/>
              <a:t> in </a:t>
            </a:r>
            <a:r>
              <a:rPr lang="fr-CH" dirty="0" err="1" smtClean="0"/>
              <a:t>premarital</a:t>
            </a:r>
            <a:r>
              <a:rPr lang="fr-CH" dirty="0" smtClean="0"/>
              <a:t> </a:t>
            </a:r>
            <a:r>
              <a:rPr lang="fr-CH" dirty="0" err="1" smtClean="0"/>
              <a:t>sexual</a:t>
            </a:r>
            <a:r>
              <a:rPr lang="fr-CH" dirty="0" smtClean="0"/>
              <a:t> </a:t>
            </a:r>
            <a:r>
              <a:rPr lang="fr-CH" dirty="0" err="1" smtClean="0"/>
              <a:t>activity</a:t>
            </a:r>
            <a:r>
              <a:rPr lang="fr-CH" dirty="0" smtClean="0"/>
              <a:t> </a:t>
            </a:r>
          </a:p>
          <a:p>
            <a:r>
              <a:rPr lang="fr-CH" dirty="0" err="1" smtClean="0"/>
              <a:t>Strong</a:t>
            </a:r>
            <a:r>
              <a:rPr lang="fr-CH" dirty="0" smtClean="0"/>
              <a:t> </a:t>
            </a:r>
            <a:r>
              <a:rPr lang="fr-CH" dirty="0" err="1" smtClean="0"/>
              <a:t>link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</a:t>
            </a:r>
            <a:r>
              <a:rPr lang="fr-CH" dirty="0" err="1" smtClean="0"/>
              <a:t>among</a:t>
            </a:r>
            <a:r>
              <a:rPr lang="fr-CH" dirty="0" smtClean="0"/>
              <a:t> </a:t>
            </a:r>
            <a:r>
              <a:rPr lang="fr-CH" dirty="0" err="1" smtClean="0"/>
              <a:t>women</a:t>
            </a:r>
            <a:r>
              <a:rPr lang="fr-CH" dirty="0" smtClean="0"/>
              <a:t> 15-19 </a:t>
            </a:r>
            <a:r>
              <a:rPr lang="fr-CH" dirty="0" err="1" smtClean="0"/>
              <a:t>who</a:t>
            </a:r>
            <a:r>
              <a:rPr lang="fr-CH" dirty="0" smtClean="0"/>
              <a:t> are </a:t>
            </a:r>
            <a:r>
              <a:rPr lang="fr-CH" dirty="0" err="1" smtClean="0"/>
              <a:t>having</a:t>
            </a:r>
            <a:r>
              <a:rPr lang="fr-CH" dirty="0" smtClean="0"/>
              <a:t> </a:t>
            </a:r>
            <a:r>
              <a:rPr lang="fr-CH" dirty="0" err="1" smtClean="0"/>
              <a:t>premarital</a:t>
            </a:r>
            <a:r>
              <a:rPr lang="fr-CH" dirty="0" smtClean="0"/>
              <a:t> </a:t>
            </a:r>
            <a:r>
              <a:rPr lang="fr-CH" dirty="0" err="1" smtClean="0"/>
              <a:t>sexual</a:t>
            </a:r>
            <a:r>
              <a:rPr lang="fr-CH" dirty="0" smtClean="0"/>
              <a:t> </a:t>
            </a:r>
            <a:r>
              <a:rPr lang="fr-CH" dirty="0" err="1" smtClean="0"/>
              <a:t>activity</a:t>
            </a:r>
            <a:endParaRPr lang="fr-CH" dirty="0" smtClean="0"/>
          </a:p>
          <a:p>
            <a:pPr marL="0" indent="0">
              <a:buNone/>
            </a:pPr>
            <a:r>
              <a:rPr lang="fr-CH" dirty="0" smtClean="0"/>
              <a:t>=&gt; This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</a:t>
            </a:r>
            <a:r>
              <a:rPr lang="fr-CH" dirty="0" err="1"/>
              <a:t>s</a:t>
            </a:r>
            <a:r>
              <a:rPr lang="fr-CH" dirty="0" err="1" smtClean="0"/>
              <a:t>eems</a:t>
            </a:r>
            <a:r>
              <a:rPr lang="fr-CH" dirty="0" smtClean="0"/>
              <a:t> </a:t>
            </a:r>
            <a:r>
              <a:rPr lang="fr-CH" dirty="0" err="1" smtClean="0"/>
              <a:t>related</a:t>
            </a:r>
            <a:r>
              <a:rPr lang="fr-CH" dirty="0" smtClean="0"/>
              <a:t> to contraceptive use  /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</a:t>
            </a:r>
            <a:r>
              <a:rPr lang="fr-CH" dirty="0" err="1" smtClean="0"/>
              <a:t>among</a:t>
            </a:r>
            <a:r>
              <a:rPr lang="fr-CH" dirty="0" smtClean="0"/>
              <a:t> </a:t>
            </a:r>
            <a:r>
              <a:rPr lang="fr-CH" dirty="0" err="1" smtClean="0"/>
              <a:t>married</a:t>
            </a:r>
            <a:r>
              <a:rPr lang="fr-CH" dirty="0" smtClean="0"/>
              <a:t> adolescent and not to how </a:t>
            </a:r>
            <a:r>
              <a:rPr lang="fr-CH" dirty="0" err="1" smtClean="0"/>
              <a:t>widespread</a:t>
            </a:r>
            <a:r>
              <a:rPr lang="fr-CH" dirty="0" smtClean="0"/>
              <a:t> </a:t>
            </a:r>
            <a:r>
              <a:rPr lang="fr-CH" dirty="0" err="1" smtClean="0"/>
              <a:t>premarital</a:t>
            </a:r>
            <a:r>
              <a:rPr lang="fr-CH" dirty="0" smtClean="0"/>
              <a:t> </a:t>
            </a:r>
            <a:r>
              <a:rPr lang="fr-CH" dirty="0" err="1" smtClean="0"/>
              <a:t>sexual</a:t>
            </a:r>
            <a:r>
              <a:rPr lang="fr-CH" dirty="0" smtClean="0"/>
              <a:t> </a:t>
            </a:r>
            <a:r>
              <a:rPr lang="fr-CH" dirty="0" err="1" smtClean="0"/>
              <a:t>activity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endParaRPr lang="fr-CH" dirty="0" smtClean="0"/>
          </a:p>
          <a:p>
            <a:pPr>
              <a:buFont typeface="Symbol" pitchFamily="18" charset="2"/>
              <a:buChar char="Þ"/>
            </a:pPr>
            <a:r>
              <a:rPr lang="fr-CH" dirty="0" smtClean="0"/>
              <a:t>Not </a:t>
            </a:r>
            <a:r>
              <a:rPr lang="fr-CH" dirty="0" err="1" smtClean="0"/>
              <a:t>enough</a:t>
            </a:r>
            <a:r>
              <a:rPr lang="fr-CH" dirty="0" smtClean="0"/>
              <a:t> data in the </a:t>
            </a:r>
            <a:r>
              <a:rPr lang="fr-CH" dirty="0" err="1" smtClean="0"/>
              <a:t>regional</a:t>
            </a:r>
            <a:r>
              <a:rPr lang="fr-CH" dirty="0" smtClean="0"/>
              <a:t> DHS </a:t>
            </a:r>
            <a:r>
              <a:rPr lang="fr-CH" dirty="0" err="1" smtClean="0"/>
              <a:t>samples</a:t>
            </a:r>
            <a:endParaRPr lang="fr-CH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34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/>
          <p:nvPr>
            <p:extLst>
              <p:ext uri="{D42A27DB-BD31-4B8C-83A1-F6EECF244321}">
                <p14:modId xmlns:p14="http://schemas.microsoft.com/office/powerpoint/2010/main" val="3706314527"/>
              </p:ext>
            </p:extLst>
          </p:nvPr>
        </p:nvGraphicFramePr>
        <p:xfrm>
          <a:off x="395536" y="188640"/>
          <a:ext cx="8568952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5475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b="1" dirty="0" smtClean="0"/>
              <a:t>How </a:t>
            </a:r>
            <a:r>
              <a:rPr lang="fr-CH" b="1" dirty="0" err="1" smtClean="0"/>
              <a:t>accurate</a:t>
            </a:r>
            <a:r>
              <a:rPr lang="fr-CH" b="1" dirty="0" smtClean="0"/>
              <a:t> are the </a:t>
            </a:r>
            <a:r>
              <a:rPr lang="fr-CH" b="1" dirty="0" err="1" smtClean="0"/>
              <a:t>current</a:t>
            </a:r>
            <a:r>
              <a:rPr lang="fr-CH" b="1" dirty="0" smtClean="0"/>
              <a:t> </a:t>
            </a:r>
            <a:r>
              <a:rPr lang="fr-CH" b="1" dirty="0" err="1" smtClean="0"/>
              <a:t>measures</a:t>
            </a:r>
            <a:r>
              <a:rPr lang="fr-CH" b="1" dirty="0" smtClean="0"/>
              <a:t> of ABR in SSA?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In </a:t>
            </a:r>
            <a:r>
              <a:rPr lang="en-US" dirty="0"/>
              <a:t>this paper, </a:t>
            </a:r>
            <a:r>
              <a:rPr lang="en-US" dirty="0" smtClean="0"/>
              <a:t>we investigate </a:t>
            </a:r>
            <a:r>
              <a:rPr lang="en-US" dirty="0"/>
              <a:t>the question of the measurement of adolescent fertility </a:t>
            </a:r>
            <a:r>
              <a:rPr lang="en-US" dirty="0" smtClean="0"/>
              <a:t>rates </a:t>
            </a:r>
            <a:r>
              <a:rPr lang="en-US" dirty="0"/>
              <a:t>in </a:t>
            </a:r>
            <a:r>
              <a:rPr lang="en-US" dirty="0" smtClean="0"/>
              <a:t>SSA</a:t>
            </a:r>
          </a:p>
          <a:p>
            <a:r>
              <a:rPr lang="fr-CH" dirty="0" smtClean="0"/>
              <a:t>The main source of data on </a:t>
            </a:r>
            <a:r>
              <a:rPr lang="fr-CH" dirty="0" err="1" smtClean="0"/>
              <a:t>fertility</a:t>
            </a:r>
            <a:r>
              <a:rPr lang="fr-CH" dirty="0" smtClean="0"/>
              <a:t> in the </a:t>
            </a:r>
            <a:r>
              <a:rPr lang="fr-CH" dirty="0" err="1" smtClean="0"/>
              <a:t>region</a:t>
            </a:r>
            <a:r>
              <a:rPr lang="fr-CH" dirty="0" smtClean="0"/>
              <a:t> are the </a:t>
            </a:r>
            <a:r>
              <a:rPr lang="fr-CH" dirty="0" err="1" smtClean="0"/>
              <a:t>Demographic</a:t>
            </a:r>
            <a:r>
              <a:rPr lang="fr-CH" dirty="0" smtClean="0"/>
              <a:t> and </a:t>
            </a:r>
            <a:r>
              <a:rPr lang="fr-CH" dirty="0" err="1" smtClean="0"/>
              <a:t>Health</a:t>
            </a:r>
            <a:r>
              <a:rPr lang="fr-CH" dirty="0" smtClean="0"/>
              <a:t> </a:t>
            </a:r>
            <a:r>
              <a:rPr lang="fr-CH" dirty="0" err="1" smtClean="0"/>
              <a:t>Surveys</a:t>
            </a:r>
            <a:r>
              <a:rPr lang="fr-CH" dirty="0" smtClean="0"/>
              <a:t> (DHS)</a:t>
            </a:r>
            <a:endParaRPr lang="en-US" dirty="0"/>
          </a:p>
          <a:p>
            <a:r>
              <a:rPr lang="fr-CH" dirty="0" err="1" smtClean="0"/>
              <a:t>We</a:t>
            </a:r>
            <a:r>
              <a:rPr lang="fr-CH" dirty="0" smtClean="0"/>
              <a:t> use </a:t>
            </a:r>
            <a:r>
              <a:rPr lang="fr-CH" dirty="0" err="1" smtClean="0"/>
              <a:t>here</a:t>
            </a:r>
            <a:r>
              <a:rPr lang="fr-CH" dirty="0" smtClean="0"/>
              <a:t> </a:t>
            </a:r>
            <a:r>
              <a:rPr lang="en-US" dirty="0" smtClean="0"/>
              <a:t>Health </a:t>
            </a:r>
            <a:r>
              <a:rPr lang="en-US" dirty="0"/>
              <a:t>and Demographic Surveillance Systems (HDSS</a:t>
            </a:r>
            <a:r>
              <a:rPr lang="en-US" dirty="0" smtClean="0"/>
              <a:t>) data, which have contributed to the measure of mortality so far</a:t>
            </a:r>
          </a:p>
          <a:p>
            <a:pPr>
              <a:buFont typeface="Symbol"/>
              <a:buChar char="Þ"/>
            </a:pPr>
            <a:r>
              <a:rPr lang="en-US" dirty="0" smtClean="0"/>
              <a:t> sample sizes of adolescents in HDSS sites are much bigger than what is available in the DHS</a:t>
            </a:r>
          </a:p>
          <a:p>
            <a:pPr>
              <a:buFont typeface="Symbol"/>
              <a:buChar char="Þ"/>
            </a:pPr>
            <a:r>
              <a:rPr lang="en-US" dirty="0" smtClean="0"/>
              <a:t> data quality is expected to be better (age, missing births), and exempt of sampling biases.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58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b="1" dirty="0" smtClean="0"/>
              <a:t>Is </a:t>
            </a:r>
            <a:r>
              <a:rPr lang="fr-CH" b="1" dirty="0" err="1" smtClean="0"/>
              <a:t>unmet</a:t>
            </a:r>
            <a:r>
              <a:rPr lang="fr-CH" b="1" dirty="0" smtClean="0"/>
              <a:t> </a:t>
            </a:r>
            <a:r>
              <a:rPr lang="fr-CH" b="1" dirty="0" err="1" smtClean="0"/>
              <a:t>need</a:t>
            </a:r>
            <a:r>
              <a:rPr lang="fr-CH" b="1" dirty="0" smtClean="0"/>
              <a:t> </a:t>
            </a:r>
            <a:r>
              <a:rPr lang="fr-CH" b="1" dirty="0" err="1" smtClean="0"/>
              <a:t>really</a:t>
            </a:r>
            <a:r>
              <a:rPr lang="fr-CH" b="1" dirty="0" smtClean="0"/>
              <a:t> </a:t>
            </a:r>
            <a:r>
              <a:rPr lang="fr-CH" b="1" dirty="0" err="1" smtClean="0"/>
              <a:t>lower</a:t>
            </a:r>
            <a:r>
              <a:rPr lang="fr-CH" b="1" dirty="0" smtClean="0"/>
              <a:t> </a:t>
            </a:r>
            <a:br>
              <a:rPr lang="fr-CH" b="1" dirty="0" smtClean="0"/>
            </a:br>
            <a:r>
              <a:rPr lang="fr-CH" b="1" dirty="0" err="1" smtClean="0"/>
              <a:t>when</a:t>
            </a:r>
            <a:r>
              <a:rPr lang="fr-CH" b="1" dirty="0" smtClean="0"/>
              <a:t> ABR </a:t>
            </a:r>
            <a:r>
              <a:rPr lang="fr-CH" b="1" dirty="0" err="1" smtClean="0"/>
              <a:t>is</a:t>
            </a:r>
            <a:r>
              <a:rPr lang="fr-CH" b="1" dirty="0" smtClean="0"/>
              <a:t> </a:t>
            </a:r>
            <a:r>
              <a:rPr lang="fr-CH" b="1" dirty="0" err="1" smtClean="0"/>
              <a:t>lower</a:t>
            </a:r>
            <a:r>
              <a:rPr lang="fr-CH" b="1" dirty="0" smtClean="0"/>
              <a:t>?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r>
              <a:rPr lang="en-US" dirty="0"/>
              <a:t>L</a:t>
            </a:r>
            <a:r>
              <a:rPr lang="en-US" dirty="0" smtClean="0"/>
              <a:t>ocal-level </a:t>
            </a:r>
            <a:r>
              <a:rPr lang="en-US" dirty="0"/>
              <a:t>data provide a larger diversity of </a:t>
            </a:r>
            <a:r>
              <a:rPr lang="en-US" dirty="0" smtClean="0"/>
              <a:t>situations</a:t>
            </a:r>
          </a:p>
          <a:p>
            <a:r>
              <a:rPr lang="en-US" dirty="0"/>
              <a:t>L</a:t>
            </a:r>
            <a:r>
              <a:rPr lang="en-US" dirty="0" smtClean="0"/>
              <a:t>ocal </a:t>
            </a:r>
            <a:r>
              <a:rPr lang="en-US" dirty="0"/>
              <a:t>level analyses in a variety of contexts are needed to further our understanding of fertility </a:t>
            </a:r>
            <a:r>
              <a:rPr lang="en-US" dirty="0" smtClean="0"/>
              <a:t>change and implications of these changes</a:t>
            </a:r>
          </a:p>
          <a:p>
            <a:pPr marL="0" indent="0">
              <a:buNone/>
            </a:pPr>
            <a:r>
              <a:rPr lang="fr-CH" dirty="0" smtClean="0"/>
              <a:t>=&gt; </a:t>
            </a:r>
            <a:r>
              <a:rPr lang="fr-CH" dirty="0" err="1" smtClean="0"/>
              <a:t>we</a:t>
            </a:r>
            <a:r>
              <a:rPr lang="fr-CH" dirty="0" smtClean="0"/>
              <a:t> </a:t>
            </a:r>
            <a:r>
              <a:rPr lang="fr-CH" dirty="0" err="1" smtClean="0"/>
              <a:t>will</a:t>
            </a:r>
            <a:r>
              <a:rPr lang="fr-CH" dirty="0" smtClean="0"/>
              <a:t> examine in </a:t>
            </a:r>
            <a:r>
              <a:rPr lang="fr-CH" dirty="0" err="1" smtClean="0"/>
              <a:t>particulat</a:t>
            </a:r>
            <a:r>
              <a:rPr lang="fr-CH" dirty="0" smtClean="0"/>
              <a:t> the </a:t>
            </a:r>
            <a:r>
              <a:rPr lang="fr-CH" dirty="0" err="1" smtClean="0"/>
              <a:t>relationship</a:t>
            </a:r>
            <a:r>
              <a:rPr lang="fr-CH" dirty="0" smtClean="0"/>
              <a:t> </a:t>
            </a:r>
            <a:r>
              <a:rPr lang="fr-CH" dirty="0" err="1" smtClean="0"/>
              <a:t>between</a:t>
            </a:r>
            <a:r>
              <a:rPr lang="fr-CH" dirty="0" smtClean="0"/>
              <a:t> ABR </a:t>
            </a:r>
            <a:r>
              <a:rPr lang="fr-CH" dirty="0" err="1" smtClean="0"/>
              <a:t>levels</a:t>
            </a:r>
            <a:r>
              <a:rPr lang="fr-CH" dirty="0" smtClean="0"/>
              <a:t> and </a:t>
            </a:r>
            <a:r>
              <a:rPr lang="fr-CH" dirty="0" err="1" smtClean="0"/>
              <a:t>measures</a:t>
            </a:r>
            <a:r>
              <a:rPr lang="fr-CH" dirty="0" smtClean="0"/>
              <a:t> of </a:t>
            </a:r>
            <a:r>
              <a:rPr lang="fr-CH" dirty="0" err="1" smtClean="0"/>
              <a:t>unmet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for </a:t>
            </a:r>
            <a:r>
              <a:rPr lang="fr-CH" dirty="0" err="1" smtClean="0"/>
              <a:t>different</a:t>
            </a:r>
            <a:r>
              <a:rPr lang="fr-CH" dirty="0" smtClean="0"/>
              <a:t> </a:t>
            </a:r>
            <a:r>
              <a:rPr lang="fr-CH" dirty="0" err="1" smtClean="0"/>
              <a:t>sub</a:t>
            </a:r>
            <a:r>
              <a:rPr lang="fr-CH" dirty="0" smtClean="0"/>
              <a:t>-groups of adolescents (</a:t>
            </a:r>
            <a:r>
              <a:rPr lang="fr-CH" dirty="0" err="1" smtClean="0"/>
              <a:t>married</a:t>
            </a:r>
            <a:r>
              <a:rPr lang="fr-CH" dirty="0" smtClean="0"/>
              <a:t> and not </a:t>
            </a:r>
            <a:r>
              <a:rPr lang="fr-CH" dirty="0" err="1" smtClean="0"/>
              <a:t>married</a:t>
            </a:r>
            <a:r>
              <a:rPr lang="fr-CH" dirty="0"/>
              <a:t> </a:t>
            </a:r>
            <a:r>
              <a:rPr lang="fr-CH" dirty="0" err="1" smtClean="0"/>
              <a:t>according</a:t>
            </a:r>
            <a:r>
              <a:rPr lang="fr-CH" dirty="0" smtClean="0"/>
              <a:t> to </a:t>
            </a:r>
            <a:r>
              <a:rPr lang="fr-CH" dirty="0" err="1" smtClean="0"/>
              <a:t>different</a:t>
            </a:r>
            <a:r>
              <a:rPr lang="fr-CH" dirty="0" smtClean="0"/>
              <a:t> </a:t>
            </a:r>
            <a:r>
              <a:rPr lang="fr-CH" dirty="0" err="1" smtClean="0"/>
              <a:t>levels</a:t>
            </a:r>
            <a:r>
              <a:rPr lang="fr-CH" dirty="0" smtClean="0"/>
              <a:t> of </a:t>
            </a:r>
            <a:r>
              <a:rPr lang="fr-CH" dirty="0" err="1" smtClean="0"/>
              <a:t>sexual</a:t>
            </a:r>
            <a:r>
              <a:rPr lang="fr-CH" dirty="0" smtClean="0"/>
              <a:t> </a:t>
            </a:r>
            <a:r>
              <a:rPr lang="fr-CH" dirty="0" err="1" smtClean="0"/>
              <a:t>activity</a:t>
            </a:r>
            <a:r>
              <a:rPr lang="fr-CH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813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421279"/>
              </p:ext>
            </p:extLst>
          </p:nvPr>
        </p:nvGraphicFramePr>
        <p:xfrm>
          <a:off x="35496" y="116632"/>
          <a:ext cx="8964488" cy="6659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5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3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0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Starting year*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Population 2014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Type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DHS year and region 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Senegal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Bandafassi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1970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13 000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Kedougou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Niakhar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1962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43 000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Fatick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Mlomp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1985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8 200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urban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Ziguinchor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Burkina Faso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Nouna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1992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93 000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Bouche de Mouhoun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Nanoro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54 780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Center West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Ouagdougou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82 387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urban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Ouagadougou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Côte d’Ivoire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2011-12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Taabo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45 766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Sur sans Abijan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Ethiopia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Dabat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1996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46 984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Amhara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Gilgel Gibe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54 476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Oromya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Kilite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65 848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Tigray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Kenya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Nairobi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61 695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urban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Nairobi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Malawi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0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Karonga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2002-04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35 730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rural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Northern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66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 workshop in Accra, May 2-6 2016</a:t>
            </a:r>
            <a:endParaRPr lang="en-US" dirty="0"/>
          </a:p>
        </p:txBody>
      </p:sp>
      <p:pic>
        <p:nvPicPr>
          <p:cNvPr id="3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5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CH" b="1" dirty="0" smtClean="0"/>
              <a:t>Comparative </a:t>
            </a:r>
            <a:r>
              <a:rPr lang="fr-CH" b="1" dirty="0" err="1" smtClean="0"/>
              <a:t>work</a:t>
            </a:r>
            <a:r>
              <a:rPr lang="fr-CH" b="1" dirty="0" smtClean="0"/>
              <a:t> at INDEPTH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92500" lnSpcReduction="10000"/>
          </a:bodyPr>
          <a:lstStyle/>
          <a:p>
            <a:r>
              <a:rPr lang="fr-CH" dirty="0" err="1" smtClean="0"/>
              <a:t>Raising</a:t>
            </a:r>
            <a:r>
              <a:rPr lang="fr-CH" dirty="0" smtClean="0"/>
              <a:t> </a:t>
            </a:r>
            <a:r>
              <a:rPr lang="fr-CH" dirty="0" err="1" smtClean="0"/>
              <a:t>fundsto</a:t>
            </a:r>
            <a:r>
              <a:rPr lang="fr-CH" dirty="0" smtClean="0"/>
              <a:t> invite one </a:t>
            </a:r>
            <a:r>
              <a:rPr lang="fr-CH" dirty="0" err="1" smtClean="0"/>
              <a:t>researcher</a:t>
            </a:r>
            <a:r>
              <a:rPr lang="fr-CH" dirty="0" smtClean="0"/>
              <a:t> per site</a:t>
            </a:r>
          </a:p>
          <a:p>
            <a:r>
              <a:rPr lang="fr-CH" dirty="0" smtClean="0"/>
              <a:t>Open call to all sites, </a:t>
            </a:r>
            <a:r>
              <a:rPr lang="fr-CH" dirty="0" err="1" smtClean="0"/>
              <a:t>template</a:t>
            </a:r>
            <a:r>
              <a:rPr lang="fr-CH" dirty="0" smtClean="0"/>
              <a:t> for data and </a:t>
            </a:r>
            <a:r>
              <a:rPr lang="fr-CH" dirty="0" err="1" smtClean="0"/>
              <a:t>examination</a:t>
            </a:r>
            <a:r>
              <a:rPr lang="fr-CH" dirty="0" smtClean="0"/>
              <a:t> of minimal data </a:t>
            </a:r>
            <a:r>
              <a:rPr lang="fr-CH" dirty="0" err="1" smtClean="0"/>
              <a:t>requirements</a:t>
            </a:r>
            <a:endParaRPr lang="fr-CH" dirty="0" smtClean="0"/>
          </a:p>
          <a:p>
            <a:r>
              <a:rPr lang="fr-CH" dirty="0" smtClean="0"/>
              <a:t>18 sites </a:t>
            </a:r>
            <a:r>
              <a:rPr lang="fr-CH" dirty="0" err="1" smtClean="0"/>
              <a:t>present</a:t>
            </a:r>
            <a:r>
              <a:rPr lang="fr-CH" dirty="0" smtClean="0"/>
              <a:t> in Accra</a:t>
            </a:r>
          </a:p>
          <a:p>
            <a:r>
              <a:rPr lang="fr-CH" dirty="0" smtClean="0"/>
              <a:t>Most of the </a:t>
            </a:r>
            <a:r>
              <a:rPr lang="fr-CH" dirty="0" err="1" smtClean="0"/>
              <a:t>week</a:t>
            </a:r>
            <a:r>
              <a:rPr lang="fr-CH" dirty="0" smtClean="0"/>
              <a:t> </a:t>
            </a:r>
            <a:r>
              <a:rPr lang="fr-CH" dirty="0" err="1" smtClean="0"/>
              <a:t>devoted</a:t>
            </a:r>
            <a:r>
              <a:rPr lang="fr-CH" dirty="0" smtClean="0"/>
              <a:t> to </a:t>
            </a:r>
            <a:r>
              <a:rPr lang="fr-CH" dirty="0" err="1" smtClean="0"/>
              <a:t>construct</a:t>
            </a:r>
            <a:r>
              <a:rPr lang="fr-CH" dirty="0" smtClean="0"/>
              <a:t> the "</a:t>
            </a:r>
            <a:r>
              <a:rPr lang="fr-CH" dirty="0" err="1" smtClean="0"/>
              <a:t>core</a:t>
            </a:r>
            <a:r>
              <a:rPr lang="fr-CH" dirty="0" smtClean="0"/>
              <a:t> </a:t>
            </a:r>
            <a:r>
              <a:rPr lang="fr-CH" dirty="0" err="1" smtClean="0"/>
              <a:t>residency</a:t>
            </a:r>
            <a:r>
              <a:rPr lang="fr-CH" dirty="0" smtClean="0"/>
              <a:t> file" (</a:t>
            </a:r>
            <a:r>
              <a:rPr lang="fr-CH" dirty="0" err="1" smtClean="0"/>
              <a:t>done</a:t>
            </a:r>
            <a:r>
              <a:rPr lang="fr-CH" dirty="0" smtClean="0"/>
              <a:t> for </a:t>
            </a:r>
            <a:r>
              <a:rPr lang="fr-CH" dirty="0" err="1" smtClean="0"/>
              <a:t>INDEPTHStats</a:t>
            </a:r>
            <a:r>
              <a:rPr lang="fr-CH" dirty="0" smtClean="0"/>
              <a:t>, but not </a:t>
            </a:r>
            <a:r>
              <a:rPr lang="fr-CH" dirty="0" err="1" smtClean="0"/>
              <a:t>shared</a:t>
            </a:r>
            <a:r>
              <a:rPr lang="fr-CH" dirty="0" smtClean="0"/>
              <a:t> </a:t>
            </a:r>
            <a:r>
              <a:rPr lang="fr-CH" dirty="0" err="1" smtClean="0"/>
              <a:t>within</a:t>
            </a:r>
            <a:r>
              <a:rPr lang="fr-CH" dirty="0" smtClean="0"/>
              <a:t> sites)</a:t>
            </a:r>
          </a:p>
          <a:p>
            <a:r>
              <a:rPr lang="fr-CH" dirty="0" smtClean="0"/>
              <a:t>12 sites </a:t>
            </a:r>
            <a:r>
              <a:rPr lang="fr-CH" dirty="0" err="1" smtClean="0"/>
              <a:t>completed</a:t>
            </a:r>
            <a:r>
              <a:rPr lang="fr-CH" dirty="0" smtClean="0"/>
              <a:t> the analyses </a:t>
            </a:r>
            <a:r>
              <a:rPr lang="fr-CH" dirty="0" err="1" smtClean="0"/>
              <a:t>after</a:t>
            </a:r>
            <a:r>
              <a:rPr lang="fr-CH" dirty="0" smtClean="0"/>
              <a:t> the workshop/ </a:t>
            </a:r>
            <a:r>
              <a:rPr lang="fr-CH" dirty="0" err="1" smtClean="0"/>
              <a:t>had</a:t>
            </a:r>
            <a:r>
              <a:rPr lang="fr-CH" dirty="0" smtClean="0"/>
              <a:t> </a:t>
            </a:r>
            <a:r>
              <a:rPr lang="fr-CH" dirty="0" err="1" smtClean="0"/>
              <a:t>sufficiently</a:t>
            </a:r>
            <a:r>
              <a:rPr lang="fr-CH" dirty="0" smtClean="0"/>
              <a:t> good data</a:t>
            </a:r>
          </a:p>
          <a:p>
            <a:pPr marL="0" indent="0">
              <a:buNone/>
            </a:pPr>
            <a:r>
              <a:rPr lang="fr-CH" dirty="0" smtClean="0"/>
              <a:t>=&gt; No </a:t>
            </a:r>
            <a:r>
              <a:rPr lang="fr-CH" dirty="0" err="1" smtClean="0"/>
              <a:t>other</a:t>
            </a:r>
            <a:r>
              <a:rPr lang="fr-CH" dirty="0" smtClean="0"/>
              <a:t> data </a:t>
            </a:r>
            <a:r>
              <a:rPr lang="fr-CH" dirty="0" err="1" smtClean="0"/>
              <a:t>than</a:t>
            </a:r>
            <a:r>
              <a:rPr lang="fr-CH" dirty="0" smtClean="0"/>
              <a:t> </a:t>
            </a:r>
            <a:r>
              <a:rPr lang="fr-CH" dirty="0" err="1" smtClean="0"/>
              <a:t>fertility</a:t>
            </a:r>
            <a:r>
              <a:rPr lang="fr-CH" dirty="0" smtClean="0"/>
              <a:t> rates and </a:t>
            </a:r>
            <a:r>
              <a:rPr lang="fr-CH" dirty="0" err="1" smtClean="0"/>
              <a:t>current</a:t>
            </a:r>
            <a:r>
              <a:rPr lang="fr-CH" dirty="0" smtClean="0"/>
              <a:t> </a:t>
            </a:r>
            <a:r>
              <a:rPr lang="fr-CH" dirty="0" err="1" smtClean="0"/>
              <a:t>education</a:t>
            </a:r>
            <a:r>
              <a:rPr lang="fr-CH" dirty="0" smtClean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0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fr-CH" b="1" dirty="0" err="1" smtClean="0"/>
              <a:t>Methods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97666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HDSS </a:t>
            </a:r>
            <a:r>
              <a:rPr lang="en-US" dirty="0" smtClean="0"/>
              <a:t>: data </a:t>
            </a:r>
            <a:r>
              <a:rPr lang="en-US" dirty="0"/>
              <a:t>in an </a:t>
            </a:r>
            <a:r>
              <a:rPr lang="en-US" dirty="0" smtClean="0"/>
              <a:t>event-history format: “core </a:t>
            </a:r>
            <a:r>
              <a:rPr lang="en-US" dirty="0"/>
              <a:t>residency file” based on an entry/exit file of women aged 15 to 49, their date of birth and ID. Births and marriages (when available) were added as new events to the “core residency file</a:t>
            </a:r>
            <a:r>
              <a:rPr lang="en-US" dirty="0" smtClean="0"/>
              <a:t>”: data on education when available. </a:t>
            </a:r>
          </a:p>
          <a:p>
            <a:r>
              <a:rPr lang="en-US" dirty="0" smtClean="0"/>
              <a:t>Three </a:t>
            </a:r>
            <a:r>
              <a:rPr lang="en-US" dirty="0"/>
              <a:t>sites had no or incomplete data on </a:t>
            </a:r>
            <a:r>
              <a:rPr lang="en-US" dirty="0" smtClean="0"/>
              <a:t>recent educational </a:t>
            </a:r>
            <a:r>
              <a:rPr lang="en-US" dirty="0"/>
              <a:t>attainment (</a:t>
            </a:r>
            <a:r>
              <a:rPr lang="en-US" dirty="0" err="1"/>
              <a:t>Bandafassi</a:t>
            </a:r>
            <a:r>
              <a:rPr lang="en-US" dirty="0"/>
              <a:t>, </a:t>
            </a:r>
            <a:r>
              <a:rPr lang="en-US" dirty="0" err="1"/>
              <a:t>Mlomp</a:t>
            </a:r>
            <a:r>
              <a:rPr lang="en-US" dirty="0"/>
              <a:t>, Nairobi). </a:t>
            </a:r>
            <a:endParaRPr lang="en-US" dirty="0" smtClean="0"/>
          </a:p>
          <a:p>
            <a:r>
              <a:rPr lang="en-US" b="1" dirty="0" smtClean="0"/>
              <a:t>DHS: </a:t>
            </a:r>
            <a:r>
              <a:rPr lang="en-US" dirty="0" smtClean="0"/>
              <a:t>we </a:t>
            </a:r>
            <a:r>
              <a:rPr lang="en-US" dirty="0"/>
              <a:t>computed </a:t>
            </a:r>
            <a:r>
              <a:rPr lang="en-US" dirty="0" smtClean="0"/>
              <a:t>regional adolescent </a:t>
            </a:r>
            <a:r>
              <a:rPr lang="en-US" dirty="0"/>
              <a:t>fertility rate for the 12 regions using </a:t>
            </a:r>
            <a:r>
              <a:rPr lang="en-US" dirty="0" smtClean="0"/>
              <a:t>tfr2 (5 last years); weights</a:t>
            </a:r>
          </a:p>
          <a:p>
            <a:r>
              <a:rPr lang="en-US" dirty="0" smtClean="0"/>
              <a:t>We </a:t>
            </a:r>
            <a:r>
              <a:rPr lang="en-US" dirty="0"/>
              <a:t>compared </a:t>
            </a:r>
            <a:r>
              <a:rPr lang="en-US" dirty="0" smtClean="0"/>
              <a:t>in </a:t>
            </a:r>
            <a:r>
              <a:rPr lang="en-US" dirty="0"/>
              <a:t>the two sources of </a:t>
            </a:r>
            <a:r>
              <a:rPr lang="en-US" dirty="0" smtClean="0"/>
              <a:t>data , </a:t>
            </a:r>
          </a:p>
          <a:p>
            <a:pPr>
              <a:buFontTx/>
              <a:buChar char="-"/>
            </a:pPr>
            <a:r>
              <a:rPr lang="en-US" dirty="0" smtClean="0"/>
              <a:t>the ATB (matching years)</a:t>
            </a:r>
          </a:p>
          <a:p>
            <a:pPr>
              <a:buFontTx/>
              <a:buChar char="-"/>
            </a:pPr>
            <a:r>
              <a:rPr lang="en-US" dirty="0" smtClean="0"/>
              <a:t>% population </a:t>
            </a:r>
            <a:r>
              <a:rPr lang="en-US" dirty="0"/>
              <a:t>of women 15-19 by educational level </a:t>
            </a:r>
            <a:r>
              <a:rPr lang="en-US" dirty="0" smtClean="0"/>
              <a:t>(</a:t>
            </a:r>
            <a:r>
              <a:rPr lang="en-US" dirty="0"/>
              <a:t>none, some primary, some secondary or more</a:t>
            </a:r>
            <a:r>
              <a:rPr lang="en-US" dirty="0" smtClean="0"/>
              <a:t>),</a:t>
            </a:r>
          </a:p>
          <a:p>
            <a:pPr>
              <a:buFontTx/>
              <a:buChar char="-"/>
            </a:pPr>
            <a:r>
              <a:rPr lang="en-US" dirty="0" smtClean="0"/>
              <a:t> ratio </a:t>
            </a:r>
            <a:r>
              <a:rPr lang="en-US" dirty="0"/>
              <a:t>of women aged 15 to 19 to women aged 15 to </a:t>
            </a:r>
            <a:r>
              <a:rPr lang="en-US" dirty="0" smtClean="0"/>
              <a:t>49</a:t>
            </a:r>
          </a:p>
          <a:p>
            <a:pPr marL="0" indent="0">
              <a:buNone/>
            </a:pPr>
            <a:r>
              <a:rPr lang="fr-CH" dirty="0" smtClean="0"/>
              <a:t>-  </a:t>
            </a:r>
            <a:r>
              <a:rPr lang="fr-CH" dirty="0" err="1"/>
              <a:t>u</a:t>
            </a:r>
            <a:r>
              <a:rPr lang="fr-CH" dirty="0" err="1" smtClean="0"/>
              <a:t>nmet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contraception, for </a:t>
            </a:r>
            <a:r>
              <a:rPr lang="fr-CH" dirty="0" err="1" smtClean="0"/>
              <a:t>different</a:t>
            </a:r>
            <a:r>
              <a:rPr lang="fr-CH" dirty="0" smtClean="0"/>
              <a:t> groups of w. 15-19 by marital </a:t>
            </a:r>
            <a:r>
              <a:rPr lang="fr-CH" dirty="0" err="1" smtClean="0"/>
              <a:t>status</a:t>
            </a:r>
            <a:r>
              <a:rPr lang="fr-CH" dirty="0" smtClean="0"/>
              <a:t> / </a:t>
            </a:r>
            <a:r>
              <a:rPr lang="fr-CH" dirty="0" err="1" smtClean="0"/>
              <a:t>sexual</a:t>
            </a:r>
            <a:r>
              <a:rPr lang="fr-CH" dirty="0" smtClean="0"/>
              <a:t> </a:t>
            </a:r>
            <a:r>
              <a:rPr lang="fr-CH" dirty="0" err="1" smtClean="0"/>
              <a:t>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042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1353</Words>
  <Application>Microsoft Office PowerPoint</Application>
  <PresentationFormat>Affichage à l'écran (4:3)</PresentationFormat>
  <Paragraphs>351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Thème Office</vt:lpstr>
      <vt:lpstr>Adolescent fertility in 12 INDEPTH sites in Sub-Saharan Africa: is change faster than envisioned? </vt:lpstr>
      <vt:lpstr>The adolescent birth rate (ABR)</vt:lpstr>
      <vt:lpstr>Présentation PowerPoint</vt:lpstr>
      <vt:lpstr>How accurate are the current measures of ABR in SSA?</vt:lpstr>
      <vt:lpstr>Is unmet need really lower  when ABR is lower?</vt:lpstr>
      <vt:lpstr>Présentation PowerPoint</vt:lpstr>
      <vt:lpstr>A workshop in Accra, May 2-6 2016</vt:lpstr>
      <vt:lpstr>Comparative work at INDEPTH</vt:lpstr>
      <vt:lpstr>Methods</vt:lpstr>
      <vt:lpstr>Présentation PowerPoint</vt:lpstr>
      <vt:lpstr>Présentation PowerPoint</vt:lpstr>
      <vt:lpstr>Présentation PowerPoint</vt:lpstr>
      <vt:lpstr>Présentation PowerPoint</vt:lpstr>
      <vt:lpstr> </vt:lpstr>
      <vt:lpstr>Présentation PowerPoint</vt:lpstr>
      <vt:lpstr>Présentation PowerPoint</vt:lpstr>
      <vt:lpstr> </vt:lpstr>
      <vt:lpstr>Présentation PowerPoint</vt:lpstr>
      <vt:lpstr>Présentation PowerPoint</vt:lpstr>
      <vt:lpstr> </vt:lpstr>
      <vt:lpstr>To sum up context / implications</vt:lpstr>
    </vt:vector>
  </TitlesOfParts>
  <Company>Unige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BOURSET Lea</cp:lastModifiedBy>
  <cp:revision>12</cp:revision>
  <dcterms:created xsi:type="dcterms:W3CDTF">2016-09-30T00:00:41Z</dcterms:created>
  <dcterms:modified xsi:type="dcterms:W3CDTF">2018-07-19T09:48:19Z</dcterms:modified>
</cp:coreProperties>
</file>