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15"/>
  </p:notesMasterIdLst>
  <p:sldIdLst>
    <p:sldId id="256" r:id="rId2"/>
    <p:sldId id="264" r:id="rId3"/>
    <p:sldId id="265" r:id="rId4"/>
    <p:sldId id="266" r:id="rId5"/>
    <p:sldId id="260" r:id="rId6"/>
    <p:sldId id="259" r:id="rId7"/>
    <p:sldId id="261" r:id="rId8"/>
    <p:sldId id="262" r:id="rId9"/>
    <p:sldId id="263"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500"/>
    <p:restoredTop sz="76383"/>
  </p:normalViewPr>
  <p:slideViewPr>
    <p:cSldViewPr snapToGrid="0" snapToObjects="1">
      <p:cViewPr varScale="1">
        <p:scale>
          <a:sx n="85" d="100"/>
          <a:sy n="85" d="100"/>
        </p:scale>
        <p:origin x="3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F61754-127E-824E-8028-2B55BB5DCF62}" type="datetimeFigureOut">
              <a:rPr lang="en-US" smtClean="0"/>
              <a:t>7/19/2018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1F910E-EB9B-2F48-BAA2-BB5D4C63D71E}" type="slidenum">
              <a:rPr lang="en-US" smtClean="0"/>
              <a:t>‹N°›</a:t>
            </a:fld>
            <a:endParaRPr lang="en-US"/>
          </a:p>
        </p:txBody>
      </p:sp>
    </p:spTree>
    <p:extLst>
      <p:ext uri="{BB962C8B-B14F-4D97-AF65-F5344CB8AC3E}">
        <p14:creationId xmlns:p14="http://schemas.microsoft.com/office/powerpoint/2010/main" val="545376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Late</a:t>
            </a:r>
            <a:r>
              <a:rPr lang="en-US" baseline="0" dirty="0" smtClean="0"/>
              <a:t> 1980s research focused on illegal- restrictive laws correlate with unsafe outcomes. Currently 66 countries (global south)</a:t>
            </a:r>
          </a:p>
          <a:p>
            <a:pPr marL="228600" indent="-228600">
              <a:buAutoNum type="arabicPeriod"/>
            </a:pPr>
            <a:r>
              <a:rPr lang="en-US" baseline="0" dirty="0" smtClean="0"/>
              <a:t>1992. Who technical meeting shifting focus of safety and generating the definition currently used. 199-2014, challenges applying definition to measurement</a:t>
            </a:r>
          </a:p>
          <a:p>
            <a:pPr marL="228600" indent="-228600">
              <a:buAutoNum type="arabicPeriod"/>
            </a:pPr>
            <a:endParaRPr lang="en-US" baseline="0" dirty="0" smtClean="0"/>
          </a:p>
          <a:p>
            <a:pPr marL="228600" indent="-228600">
              <a:buAutoNum type="arabicPeriod"/>
            </a:pPr>
            <a:r>
              <a:rPr lang="en-US" baseline="0" dirty="0" smtClean="0"/>
              <a:t>However concurrently- Misoprostol 1980’s</a:t>
            </a:r>
          </a:p>
          <a:p>
            <a:pPr marL="228600" indent="-228600">
              <a:buAutoNum type="arabicPeriod"/>
            </a:pPr>
            <a:r>
              <a:rPr lang="en-US" baseline="0" dirty="0" err="1" smtClean="0"/>
              <a:t>Mife</a:t>
            </a:r>
            <a:r>
              <a:rPr lang="en-US" baseline="0" dirty="0" smtClean="0"/>
              <a:t>- china and </a:t>
            </a:r>
            <a:r>
              <a:rPr lang="en-US" baseline="0" dirty="0" err="1" smtClean="0"/>
              <a:t>france</a:t>
            </a:r>
            <a:r>
              <a:rPr lang="en-US" baseline="0" dirty="0" smtClean="0"/>
              <a:t> approved 1988</a:t>
            </a:r>
          </a:p>
          <a:p>
            <a:pPr marL="228600" indent="-228600">
              <a:buAutoNum type="arabicPeriod"/>
            </a:pPr>
            <a:r>
              <a:rPr lang="en-US" baseline="0" dirty="0" smtClean="0"/>
              <a:t>Increasing Ma availability in L.A 1990’s</a:t>
            </a:r>
          </a:p>
          <a:p>
            <a:pPr marL="228600" indent="-228600">
              <a:buAutoNum type="arabicPeriod"/>
            </a:pPr>
            <a:r>
              <a:rPr lang="en-US" baseline="0" dirty="0" smtClean="0"/>
              <a:t>MA on drug essential list 2005</a:t>
            </a:r>
          </a:p>
          <a:p>
            <a:pPr marL="228600" indent="-228600">
              <a:buAutoNum type="arabicPeriod"/>
            </a:pPr>
            <a:r>
              <a:rPr lang="en-US" baseline="0" dirty="0" smtClean="0"/>
              <a:t>2014- WHO publish paper to correct inconsistent use of definition</a:t>
            </a:r>
            <a:endParaRPr lang="en-US" dirty="0" smtClean="0"/>
          </a:p>
          <a:p>
            <a:endParaRPr lang="en-US" dirty="0"/>
          </a:p>
        </p:txBody>
      </p:sp>
      <p:sp>
        <p:nvSpPr>
          <p:cNvPr id="4" name="Slide Number Placeholder 3"/>
          <p:cNvSpPr>
            <a:spLocks noGrp="1"/>
          </p:cNvSpPr>
          <p:nvPr>
            <p:ph type="sldNum" sz="quarter" idx="10"/>
          </p:nvPr>
        </p:nvSpPr>
        <p:spPr/>
        <p:txBody>
          <a:bodyPr/>
          <a:lstStyle/>
          <a:p>
            <a:fld id="{B873B0CE-6166-714D-9DE8-697B07EB01E8}" type="slidenum">
              <a:rPr lang="en-US" smtClean="0"/>
              <a:t>2</a:t>
            </a:fld>
            <a:endParaRPr lang="en-US"/>
          </a:p>
        </p:txBody>
      </p:sp>
    </p:spTree>
    <p:extLst>
      <p:ext uri="{BB962C8B-B14F-4D97-AF65-F5344CB8AC3E}">
        <p14:creationId xmlns:p14="http://schemas.microsoft.com/office/powerpoint/2010/main" val="686680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Community-based data on abortion in low- and middle-income countries is particularly scarce </a:t>
            </a:r>
          </a:p>
          <a:p>
            <a:r>
              <a:rPr lang="en-GB" sz="1200" kern="1200" dirty="0" smtClean="0">
                <a:solidFill>
                  <a:schemeClr val="tx1"/>
                </a:solidFill>
                <a:effectLst/>
                <a:latin typeface="+mn-lt"/>
                <a:ea typeface="+mn-ea"/>
                <a:cs typeface="+mn-cs"/>
              </a:rPr>
              <a:t>They include those </a:t>
            </a:r>
          </a:p>
          <a:p>
            <a:pPr marL="285750" indent="-285750">
              <a:buAutoNum type="romanLcParenBoth"/>
            </a:pPr>
            <a:r>
              <a:rPr lang="en-GB" sz="1200" kern="1200" dirty="0" smtClean="0">
                <a:solidFill>
                  <a:schemeClr val="tx1"/>
                </a:solidFill>
                <a:effectLst/>
                <a:latin typeface="+mn-lt"/>
                <a:ea typeface="+mn-ea"/>
                <a:cs typeface="+mn-cs"/>
              </a:rPr>
              <a:t>using a direct approach to interviewing women; </a:t>
            </a:r>
          </a:p>
          <a:p>
            <a:pPr marL="285750" indent="-285750">
              <a:buAutoNum type="romanLcParenBoth"/>
            </a:pPr>
            <a:r>
              <a:rPr lang="en-GB" sz="1200" kern="1200" dirty="0" smtClean="0">
                <a:solidFill>
                  <a:schemeClr val="tx1"/>
                </a:solidFill>
                <a:effectLst/>
                <a:latin typeface="+mn-lt"/>
                <a:ea typeface="+mn-ea"/>
                <a:cs typeface="+mn-cs"/>
              </a:rPr>
              <a:t>adapting direct interview methods to improve reporting, including audio computer-assisted self-interviews (ACASI) (125), the randomized-response technique (RRT) (126), the Sealed Envelope method (SEM), and  the list experiment (127), </a:t>
            </a:r>
          </a:p>
          <a:p>
            <a:pPr marL="285750" indent="-285750">
              <a:buAutoNum type="romanLcParenBoth"/>
            </a:pPr>
            <a:r>
              <a:rPr lang="en-GB" sz="1200" kern="1200" dirty="0" smtClean="0">
                <a:solidFill>
                  <a:schemeClr val="tx1"/>
                </a:solidFill>
                <a:effectLst/>
                <a:latin typeface="+mn-lt"/>
                <a:ea typeface="+mn-ea"/>
                <a:cs typeface="+mn-cs"/>
              </a:rPr>
              <a:t>using an indirect approach-Third</a:t>
            </a:r>
            <a:r>
              <a:rPr lang="en-GB" sz="1200" kern="1200" baseline="0" dirty="0" smtClean="0">
                <a:solidFill>
                  <a:schemeClr val="tx1"/>
                </a:solidFill>
                <a:effectLst/>
                <a:latin typeface="+mn-lt"/>
                <a:ea typeface="+mn-ea"/>
                <a:cs typeface="+mn-cs"/>
              </a:rPr>
              <a:t> party reporting methods e.g. </a:t>
            </a:r>
            <a:r>
              <a:rPr lang="en-GB" sz="1200" kern="1200" dirty="0" smtClean="0">
                <a:solidFill>
                  <a:schemeClr val="tx1"/>
                </a:solidFill>
                <a:effectLst/>
                <a:latin typeface="+mn-lt"/>
                <a:ea typeface="+mn-ea"/>
                <a:cs typeface="+mn-cs"/>
              </a:rPr>
              <a:t>ATPR,</a:t>
            </a:r>
            <a:r>
              <a:rPr lang="en-GB" sz="1200" kern="1200" baseline="0" dirty="0" smtClean="0">
                <a:solidFill>
                  <a:schemeClr val="tx1"/>
                </a:solidFill>
                <a:effectLst/>
                <a:latin typeface="+mn-lt"/>
                <a:ea typeface="+mn-ea"/>
                <a:cs typeface="+mn-cs"/>
              </a:rPr>
              <a:t> Network scale up</a:t>
            </a:r>
            <a:endParaRPr lang="en-US" dirty="0"/>
          </a:p>
        </p:txBody>
      </p:sp>
      <p:sp>
        <p:nvSpPr>
          <p:cNvPr id="4" name="Slide Number Placeholder 3"/>
          <p:cNvSpPr>
            <a:spLocks noGrp="1"/>
          </p:cNvSpPr>
          <p:nvPr>
            <p:ph type="sldNum" sz="quarter" idx="10"/>
          </p:nvPr>
        </p:nvSpPr>
        <p:spPr/>
        <p:txBody>
          <a:bodyPr/>
          <a:lstStyle/>
          <a:p>
            <a:fld id="{B873B0CE-6166-714D-9DE8-697B07EB01E8}" type="slidenum">
              <a:rPr lang="en-US" smtClean="0"/>
              <a:t>4</a:t>
            </a:fld>
            <a:endParaRPr lang="en-US"/>
          </a:p>
        </p:txBody>
      </p:sp>
    </p:spTree>
    <p:extLst>
      <p:ext uri="{BB962C8B-B14F-4D97-AF65-F5344CB8AC3E}">
        <p14:creationId xmlns:p14="http://schemas.microsoft.com/office/powerpoint/2010/main" val="744530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effectLst/>
              </a:rPr>
              <a:t>1. 	Bernard HR, Hallett T, </a:t>
            </a:r>
            <a:r>
              <a:rPr lang="en-US" dirty="0" err="1" smtClean="0">
                <a:effectLst/>
              </a:rPr>
              <a:t>Iovita</a:t>
            </a:r>
            <a:r>
              <a:rPr lang="en-US" dirty="0" smtClean="0">
                <a:effectLst/>
              </a:rPr>
              <a:t> A, Johnsen EC, Lyerla R, McCarty C, et al. Counting hard-to-count populations: the network scale-up method for public health. Sex </a:t>
            </a:r>
            <a:r>
              <a:rPr lang="en-US" dirty="0" err="1" smtClean="0">
                <a:effectLst/>
              </a:rPr>
              <a:t>Transm</a:t>
            </a:r>
            <a:r>
              <a:rPr lang="en-US" dirty="0" smtClean="0">
                <a:effectLst/>
              </a:rPr>
              <a:t> Infect. 2010;86(</a:t>
            </a:r>
            <a:r>
              <a:rPr lang="en-US" dirty="0" err="1" smtClean="0">
                <a:effectLst/>
              </a:rPr>
              <a:t>Suppl</a:t>
            </a:r>
            <a:r>
              <a:rPr lang="en-US" dirty="0" smtClean="0">
                <a:effectLst/>
              </a:rPr>
              <a:t> 2):ii11-i15. </a:t>
            </a:r>
          </a:p>
          <a:p>
            <a:endParaRPr lang="en-US" dirty="0"/>
          </a:p>
        </p:txBody>
      </p:sp>
      <p:sp>
        <p:nvSpPr>
          <p:cNvPr id="4" name="Slide Number Placeholder 3"/>
          <p:cNvSpPr>
            <a:spLocks noGrp="1"/>
          </p:cNvSpPr>
          <p:nvPr>
            <p:ph type="sldNum" sz="quarter" idx="10"/>
          </p:nvPr>
        </p:nvSpPr>
        <p:spPr/>
        <p:txBody>
          <a:bodyPr/>
          <a:lstStyle/>
          <a:p>
            <a:fld id="{671F910E-EB9B-2F48-BAA2-BB5D4C63D71E}" type="slidenum">
              <a:rPr lang="en-US" smtClean="0"/>
              <a:t>8</a:t>
            </a:fld>
            <a:endParaRPr lang="en-US"/>
          </a:p>
        </p:txBody>
      </p:sp>
    </p:spTree>
    <p:extLst>
      <p:ext uri="{BB962C8B-B14F-4D97-AF65-F5344CB8AC3E}">
        <p14:creationId xmlns:p14="http://schemas.microsoft.com/office/powerpoint/2010/main" val="1788778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71F910E-EB9B-2F48-BAA2-BB5D4C63D71E}" type="slidenum">
              <a:rPr lang="en-US" smtClean="0"/>
              <a:t>9</a:t>
            </a:fld>
            <a:endParaRPr lang="en-US"/>
          </a:p>
        </p:txBody>
      </p:sp>
    </p:spTree>
    <p:extLst>
      <p:ext uri="{BB962C8B-B14F-4D97-AF65-F5344CB8AC3E}">
        <p14:creationId xmlns:p14="http://schemas.microsoft.com/office/powerpoint/2010/main" val="122159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may improve quality of information on gestational age, method of abortion, complications for abortion-related studies</a:t>
            </a:r>
          </a:p>
          <a:p>
            <a:endParaRPr lang="en-US" dirty="0"/>
          </a:p>
        </p:txBody>
      </p:sp>
      <p:sp>
        <p:nvSpPr>
          <p:cNvPr id="4" name="Slide Number Placeholder 3"/>
          <p:cNvSpPr>
            <a:spLocks noGrp="1"/>
          </p:cNvSpPr>
          <p:nvPr>
            <p:ph type="sldNum" sz="quarter" idx="10"/>
          </p:nvPr>
        </p:nvSpPr>
        <p:spPr/>
        <p:txBody>
          <a:bodyPr/>
          <a:lstStyle/>
          <a:p>
            <a:fld id="{671F910E-EB9B-2F48-BAA2-BB5D4C63D71E}" type="slidenum">
              <a:rPr lang="en-US" smtClean="0"/>
              <a:t>12</a:t>
            </a:fld>
            <a:endParaRPr lang="en-US"/>
          </a:p>
        </p:txBody>
      </p:sp>
    </p:spTree>
    <p:extLst>
      <p:ext uri="{BB962C8B-B14F-4D97-AF65-F5344CB8AC3E}">
        <p14:creationId xmlns:p14="http://schemas.microsoft.com/office/powerpoint/2010/main" val="292418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D2A82CD-D1F0-CA40-8CDC-EFFD3817DE41}"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2A82CD-D1F0-CA40-8CDC-EFFD3817DE41}"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2A82CD-D1F0-CA40-8CDC-EFFD3817DE41}"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sic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1219200" y="1417320"/>
            <a:ext cx="9042400" cy="685800"/>
          </a:xfrm>
          <a:prstGeom prst="rect">
            <a:avLst/>
          </a:prstGeom>
        </p:spPr>
        <p:txBody>
          <a:bodyPr vert="horz" wrap="square" lIns="0" tIns="0" rIns="0" bIns="0" rtlCol="0" anchor="b" anchorCtr="0">
            <a:noAutofit/>
          </a:bodyPr>
          <a:lstStyle>
            <a:lvl1pPr>
              <a:lnSpc>
                <a:spcPts val="2600"/>
              </a:lnSpc>
              <a:defRPr sz="2400"/>
            </a:lvl1pPr>
          </a:lstStyle>
          <a:p>
            <a:r>
              <a:rPr lang="en-US" smtClean="0"/>
              <a:t>Click to edit Master title style</a:t>
            </a:r>
            <a:endParaRPr lang="en-US" dirty="0"/>
          </a:p>
        </p:txBody>
      </p:sp>
      <p:sp>
        <p:nvSpPr>
          <p:cNvPr id="8" name="Text Placeholder 2"/>
          <p:cNvSpPr>
            <a:spLocks noGrp="1"/>
          </p:cNvSpPr>
          <p:nvPr>
            <p:ph idx="1" hasCustomPrompt="1"/>
          </p:nvPr>
        </p:nvSpPr>
        <p:spPr>
          <a:xfrm>
            <a:off x="1219200" y="2377440"/>
            <a:ext cx="9042400" cy="3539430"/>
          </a:xfrm>
          <a:prstGeom prst="rect">
            <a:avLst/>
          </a:prstGeom>
        </p:spPr>
        <p:txBody>
          <a:bodyPr vert="horz" wrap="square" lIns="0" tIns="0" rIns="0" bIns="0" rtlCol="0">
            <a:noAutofit/>
          </a:bodyPr>
          <a:lstStyle>
            <a:lvl1pPr>
              <a:defRPr sz="2000" b="1" i="0" baseline="0"/>
            </a:lvl1pPr>
            <a:lvl2pPr marL="457200" indent="-228600">
              <a:defRPr sz="2000"/>
            </a:lvl2pPr>
            <a:lvl3pPr marL="685800">
              <a:spcBef>
                <a:spcPts val="1200"/>
              </a:spcBef>
              <a:defRPr baseline="0">
                <a:latin typeface="arial" charset="0"/>
              </a:defRPr>
            </a:lvl3pPr>
            <a:lvl5pPr>
              <a:defRPr sz="2000"/>
            </a:lvl5pPr>
          </a:lstStyle>
          <a:p>
            <a:r>
              <a:rPr lang="en-US" dirty="0" smtClean="0"/>
              <a:t>Bulleted slides should…</a:t>
            </a:r>
          </a:p>
          <a:p>
            <a:pPr lvl="1"/>
            <a:r>
              <a:rPr lang="en-US" dirty="0" smtClean="0"/>
              <a:t>only include one level of sub-bullets</a:t>
            </a:r>
          </a:p>
          <a:p>
            <a:pPr lvl="1"/>
            <a:r>
              <a:rPr lang="en-US" dirty="0" smtClean="0"/>
              <a:t>contain at most about 50 words, including the title (if you have a lot more, consider a second slide)</a:t>
            </a:r>
          </a:p>
          <a:p>
            <a:pPr lvl="2"/>
            <a:r>
              <a:rPr lang="en-US" dirty="0" smtClean="0"/>
              <a:t>Level 3</a:t>
            </a:r>
          </a:p>
          <a:p>
            <a:r>
              <a:rPr lang="en-US" dirty="0" smtClean="0"/>
              <a:t>If you stick to that limit, you’ll fit (this slide </a:t>
            </a:r>
            <a:br>
              <a:rPr lang="en-US" dirty="0" smtClean="0"/>
            </a:br>
            <a:r>
              <a:rPr lang="en-US" dirty="0" smtClean="0"/>
              <a:t>has 49 words)</a:t>
            </a:r>
          </a:p>
          <a:p>
            <a:pPr lvl="4"/>
            <a:endParaRPr lang="en-US" dirty="0"/>
          </a:p>
        </p:txBody>
      </p:sp>
      <p:sp>
        <p:nvSpPr>
          <p:cNvPr id="3" name="Text Placeholder 2"/>
          <p:cNvSpPr>
            <a:spLocks noGrp="1"/>
          </p:cNvSpPr>
          <p:nvPr>
            <p:ph type="body" sz="quarter" idx="10" hasCustomPrompt="1"/>
          </p:nvPr>
        </p:nvSpPr>
        <p:spPr>
          <a:xfrm>
            <a:off x="1219200" y="6186489"/>
            <a:ext cx="7469717" cy="198437"/>
          </a:xfrm>
        </p:spPr>
        <p:txBody>
          <a:bodyPr/>
          <a:lstStyle>
            <a:lvl1pPr marL="0" indent="0">
              <a:buFontTx/>
              <a:buNone/>
              <a:defRPr sz="1000"/>
            </a:lvl1pPr>
          </a:lstStyle>
          <a:p>
            <a:pPr>
              <a:spcBef>
                <a:spcPct val="50000"/>
              </a:spcBef>
            </a:pPr>
            <a:r>
              <a:rPr lang="en-US" i="1" dirty="0" smtClean="0"/>
              <a:t>Source/</a:t>
            </a:r>
            <a:r>
              <a:rPr lang="en-US" i="1" dirty="0" err="1" smtClean="0"/>
              <a:t>Footnote:</a:t>
            </a:r>
            <a:r>
              <a:rPr lang="en-US" dirty="0" err="1" smtClean="0"/>
              <a:t>Ovid</a:t>
            </a:r>
            <a:r>
              <a:rPr lang="en-US" dirty="0" smtClean="0"/>
              <a:t> </a:t>
            </a:r>
            <a:r>
              <a:rPr lang="en-US" dirty="0" err="1" smtClean="0"/>
              <a:t>ulpa</a:t>
            </a:r>
            <a:r>
              <a:rPr lang="en-US" dirty="0" smtClean="0"/>
              <a:t> </a:t>
            </a:r>
            <a:r>
              <a:rPr lang="en-US" dirty="0" err="1" smtClean="0"/>
              <a:t>perovident</a:t>
            </a:r>
            <a:r>
              <a:rPr lang="en-US" dirty="0" smtClean="0"/>
              <a:t> </a:t>
            </a:r>
            <a:r>
              <a:rPr lang="en-US" dirty="0" err="1" smtClean="0"/>
              <a:t>faciatiam</a:t>
            </a:r>
            <a:r>
              <a:rPr lang="en-US" dirty="0" smtClean="0"/>
              <a:t> </a:t>
            </a:r>
            <a:r>
              <a:rPr lang="en-US" dirty="0" err="1" smtClean="0"/>
              <a:t>cor</a:t>
            </a:r>
            <a:r>
              <a:rPr lang="en-US" dirty="0" smtClean="0"/>
              <a:t> </a:t>
            </a:r>
            <a:r>
              <a:rPr lang="en-US" dirty="0" err="1" smtClean="0"/>
              <a:t>soluptum</a:t>
            </a:r>
            <a:r>
              <a:rPr lang="en-US" dirty="0" smtClean="0"/>
              <a:t> </a:t>
            </a:r>
            <a:r>
              <a:rPr lang="en-US" dirty="0" err="1" smtClean="0"/>
              <a:t>comnim</a:t>
            </a:r>
            <a:r>
              <a:rPr lang="en-US" dirty="0" smtClean="0"/>
              <a:t> </a:t>
            </a:r>
            <a:r>
              <a:rPr lang="en-US" dirty="0" err="1" smtClean="0"/>
              <a:t>eiciet</a:t>
            </a:r>
            <a:r>
              <a:rPr lang="en-US" dirty="0" smtClean="0"/>
              <a:t> </a:t>
            </a:r>
            <a:r>
              <a:rPr lang="en-US" dirty="0" err="1" smtClean="0"/>
              <a:t>esequas</a:t>
            </a:r>
            <a:r>
              <a:rPr lang="en-US" dirty="0" smtClean="0"/>
              <a:t> </a:t>
            </a:r>
            <a:r>
              <a:rPr lang="en-US" dirty="0" err="1" smtClean="0"/>
              <a:t>pedi</a:t>
            </a:r>
            <a:endParaRPr lang="en-US" dirty="0"/>
          </a:p>
        </p:txBody>
      </p:sp>
    </p:spTree>
    <p:extLst>
      <p:ext uri="{BB962C8B-B14F-4D97-AF65-F5344CB8AC3E}">
        <p14:creationId xmlns:p14="http://schemas.microsoft.com/office/powerpoint/2010/main" val="125059768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960">
          <p15:clr>
            <a:srgbClr val="FBAE40"/>
          </p15:clr>
        </p15:guide>
        <p15:guide id="2" orient="horz" pos="1584">
          <p15:clr>
            <a:srgbClr val="FBAE40"/>
          </p15:clr>
        </p15:guide>
        <p15:guide id="3" pos="57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column basic slid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1219200" y="1417320"/>
            <a:ext cx="9042400" cy="685800"/>
          </a:xfrm>
          <a:prstGeom prst="rect">
            <a:avLst/>
          </a:prstGeom>
        </p:spPr>
        <p:txBody>
          <a:bodyPr vert="horz" wrap="square" lIns="0" tIns="0" rIns="0" bIns="0" rtlCol="0" anchor="b" anchorCtr="0">
            <a:noAutofit/>
          </a:bodyPr>
          <a:lstStyle>
            <a:lvl1pPr>
              <a:lnSpc>
                <a:spcPts val="2600"/>
              </a:lnSpc>
              <a:defRPr sz="2400" baseline="0"/>
            </a:lvl1pPr>
          </a:lstStyle>
          <a:p>
            <a:r>
              <a:rPr lang="en-US" dirty="0" smtClean="0"/>
              <a:t>2 column slide, one line header</a:t>
            </a:r>
            <a:endParaRPr lang="en-US" dirty="0"/>
          </a:p>
        </p:txBody>
      </p:sp>
      <p:sp>
        <p:nvSpPr>
          <p:cNvPr id="8" name="Text Placeholder 2"/>
          <p:cNvSpPr>
            <a:spLocks noGrp="1"/>
          </p:cNvSpPr>
          <p:nvPr>
            <p:ph idx="1" hasCustomPrompt="1"/>
          </p:nvPr>
        </p:nvSpPr>
        <p:spPr>
          <a:xfrm>
            <a:off x="1219200" y="2331720"/>
            <a:ext cx="9511957" cy="3539430"/>
          </a:xfrm>
          <a:prstGeom prst="rect">
            <a:avLst/>
          </a:prstGeom>
        </p:spPr>
        <p:txBody>
          <a:bodyPr vert="horz" wrap="square" lIns="0" tIns="0" rIns="0" bIns="0" numCol="2" rtlCol="0">
            <a:noAutofit/>
          </a:bodyPr>
          <a:lstStyle>
            <a:lvl1pPr>
              <a:defRPr sz="2000" b="1" i="0" baseline="0"/>
            </a:lvl1pPr>
            <a:lvl2pPr marL="457200" indent="-228600">
              <a:spcBef>
                <a:spcPts val="600"/>
              </a:spcBef>
              <a:defRPr sz="2000"/>
            </a:lvl2pPr>
            <a:lvl3pPr marL="685800">
              <a:spcBef>
                <a:spcPts val="600"/>
              </a:spcBef>
              <a:defRPr baseline="0">
                <a:latin typeface="arial" charset="0"/>
              </a:defRPr>
            </a:lvl3pPr>
            <a:lvl5pPr>
              <a:defRPr sz="2000"/>
            </a:lvl5pPr>
          </a:lstStyle>
          <a:p>
            <a:r>
              <a:rPr lang="en-US" dirty="0" smtClean="0"/>
              <a:t>Bulleted slides should…</a:t>
            </a:r>
          </a:p>
          <a:p>
            <a:pPr lvl="1"/>
            <a:r>
              <a:rPr lang="en-US" dirty="0" smtClean="0"/>
              <a:t>only include one level of sub-bullets</a:t>
            </a:r>
          </a:p>
          <a:p>
            <a:pPr lvl="1"/>
            <a:r>
              <a:rPr lang="en-US" dirty="0" smtClean="0"/>
              <a:t>contain at most about 50 words, including the title (if you have a lot more, consider a second slide)</a:t>
            </a:r>
          </a:p>
          <a:p>
            <a:pPr lvl="2"/>
            <a:r>
              <a:rPr lang="en-US" dirty="0" smtClean="0"/>
              <a:t>Level 3</a:t>
            </a:r>
          </a:p>
          <a:p>
            <a:endParaRPr lang="en-US" dirty="0" smtClean="0"/>
          </a:p>
          <a:p>
            <a:r>
              <a:rPr lang="en-US" dirty="0" smtClean="0"/>
              <a:t>If you stick to that limit, you’ll fit (this slide </a:t>
            </a:r>
            <a:br>
              <a:rPr lang="en-US" dirty="0" smtClean="0"/>
            </a:br>
            <a:r>
              <a:rPr lang="en-US" dirty="0" smtClean="0"/>
              <a:t>has 49 words)</a:t>
            </a:r>
          </a:p>
          <a:p>
            <a:pPr lvl="4"/>
            <a:endParaRPr lang="en-US" dirty="0"/>
          </a:p>
        </p:txBody>
      </p:sp>
      <p:sp>
        <p:nvSpPr>
          <p:cNvPr id="3" name="Text Placeholder 2"/>
          <p:cNvSpPr>
            <a:spLocks noGrp="1"/>
          </p:cNvSpPr>
          <p:nvPr>
            <p:ph type="body" sz="quarter" idx="10" hasCustomPrompt="1"/>
          </p:nvPr>
        </p:nvSpPr>
        <p:spPr>
          <a:xfrm>
            <a:off x="1219200" y="6186489"/>
            <a:ext cx="7469717" cy="198437"/>
          </a:xfrm>
        </p:spPr>
        <p:txBody>
          <a:bodyPr/>
          <a:lstStyle>
            <a:lvl1pPr marL="0" indent="0">
              <a:buFontTx/>
              <a:buNone/>
              <a:defRPr sz="1000"/>
            </a:lvl1pPr>
          </a:lstStyle>
          <a:p>
            <a:pPr>
              <a:spcBef>
                <a:spcPct val="50000"/>
              </a:spcBef>
            </a:pPr>
            <a:r>
              <a:rPr lang="en-US" i="1" dirty="0" smtClean="0"/>
              <a:t>Source/</a:t>
            </a:r>
            <a:r>
              <a:rPr lang="en-US" i="1" dirty="0" err="1" smtClean="0"/>
              <a:t>Footnote:</a:t>
            </a:r>
            <a:r>
              <a:rPr lang="en-US" dirty="0" err="1" smtClean="0"/>
              <a:t>Ovid</a:t>
            </a:r>
            <a:r>
              <a:rPr lang="en-US" dirty="0" smtClean="0"/>
              <a:t> </a:t>
            </a:r>
            <a:r>
              <a:rPr lang="en-US" dirty="0" err="1" smtClean="0"/>
              <a:t>ulpa</a:t>
            </a:r>
            <a:r>
              <a:rPr lang="en-US" dirty="0" smtClean="0"/>
              <a:t> </a:t>
            </a:r>
            <a:r>
              <a:rPr lang="en-US" dirty="0" err="1" smtClean="0"/>
              <a:t>perovident</a:t>
            </a:r>
            <a:r>
              <a:rPr lang="en-US" dirty="0" smtClean="0"/>
              <a:t> </a:t>
            </a:r>
            <a:r>
              <a:rPr lang="en-US" dirty="0" err="1" smtClean="0"/>
              <a:t>faciatiam</a:t>
            </a:r>
            <a:r>
              <a:rPr lang="en-US" dirty="0" smtClean="0"/>
              <a:t> </a:t>
            </a:r>
            <a:r>
              <a:rPr lang="en-US" dirty="0" err="1" smtClean="0"/>
              <a:t>cor</a:t>
            </a:r>
            <a:r>
              <a:rPr lang="en-US" dirty="0" smtClean="0"/>
              <a:t> </a:t>
            </a:r>
            <a:r>
              <a:rPr lang="en-US" dirty="0" err="1" smtClean="0"/>
              <a:t>soluptum</a:t>
            </a:r>
            <a:r>
              <a:rPr lang="en-US" dirty="0" smtClean="0"/>
              <a:t> </a:t>
            </a:r>
            <a:r>
              <a:rPr lang="en-US" dirty="0" err="1" smtClean="0"/>
              <a:t>comnim</a:t>
            </a:r>
            <a:r>
              <a:rPr lang="en-US" dirty="0" smtClean="0"/>
              <a:t> </a:t>
            </a:r>
            <a:r>
              <a:rPr lang="en-US" dirty="0" err="1" smtClean="0"/>
              <a:t>eiciet</a:t>
            </a:r>
            <a:r>
              <a:rPr lang="en-US" dirty="0" smtClean="0"/>
              <a:t> </a:t>
            </a:r>
            <a:r>
              <a:rPr lang="en-US" dirty="0" err="1" smtClean="0"/>
              <a:t>esequas</a:t>
            </a:r>
            <a:r>
              <a:rPr lang="en-US" dirty="0" smtClean="0"/>
              <a:t> </a:t>
            </a:r>
            <a:r>
              <a:rPr lang="en-US" dirty="0" err="1" smtClean="0"/>
              <a:t>pedi</a:t>
            </a:r>
            <a:endParaRPr lang="en-US" dirty="0"/>
          </a:p>
        </p:txBody>
      </p:sp>
    </p:spTree>
    <p:extLst>
      <p:ext uri="{BB962C8B-B14F-4D97-AF65-F5344CB8AC3E}">
        <p14:creationId xmlns:p14="http://schemas.microsoft.com/office/powerpoint/2010/main" val="137287222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76">
          <p15:clr>
            <a:srgbClr val="FBAE40"/>
          </p15:clr>
        </p15:guide>
        <p15:guide id="2" orient="horz" pos="960">
          <p15:clr>
            <a:srgbClr val="FBAE40"/>
          </p15:clr>
        </p15:guide>
        <p15:guide id="3" orient="horz" pos="158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2A82CD-D1F0-CA40-8CDC-EFFD3817DE41}"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2A82CD-D1F0-CA40-8CDC-EFFD3817DE41}"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D2A82CD-D1F0-CA40-8CDC-EFFD3817DE41}"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D2A82CD-D1F0-CA40-8CDC-EFFD3817DE41}" type="datetimeFigureOut">
              <a:rPr lang="en-US" smtClean="0"/>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D2A82CD-D1F0-CA40-8CDC-EFFD3817DE41}" type="datetimeFigureOut">
              <a:rPr lang="en-US" smtClean="0"/>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2A82CD-D1F0-CA40-8CDC-EFFD3817DE41}" type="datetimeFigureOut">
              <a:rPr lang="en-US" smtClean="0"/>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2A82CD-D1F0-CA40-8CDC-EFFD3817DE41}"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2A82CD-D1F0-CA40-8CDC-EFFD3817DE41}"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1DE3F5-7B46-694F-AFE6-B210005AE803}"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A82CD-D1F0-CA40-8CDC-EFFD3817DE41}" type="datetimeFigureOut">
              <a:rPr lang="en-US" smtClean="0"/>
              <a:t>7/19/2018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1DE3F5-7B46-694F-AFE6-B210005AE803}" type="slidenum">
              <a:rPr lang="en-US" smtClean="0"/>
              <a:t>‹N°›</a:t>
            </a:fld>
            <a:endParaRPr lang="en-US"/>
          </a:p>
        </p:txBody>
      </p:sp>
    </p:spTree>
    <p:extLst>
      <p:ext uri="{BB962C8B-B14F-4D97-AF65-F5344CB8AC3E}">
        <p14:creationId xmlns:p14="http://schemas.microsoft.com/office/powerpoint/2010/main" val="115079956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6.png"/><Relationship Id="rId5" Type="http://schemas.openxmlformats.org/officeDocument/2006/relationships/image" Target="../media/image15.jpeg"/><Relationship Id="rId4" Type="http://schemas.openxmlformats.org/officeDocument/2006/relationships/image" Target="../media/image1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16046"/>
            <a:ext cx="9144000" cy="2387600"/>
          </a:xfrm>
        </p:spPr>
        <p:txBody>
          <a:bodyPr>
            <a:noAutofit/>
          </a:bodyPr>
          <a:lstStyle/>
          <a:p>
            <a:r>
              <a:rPr lang="en-US" sz="4400" dirty="0" smtClean="0"/>
              <a:t>The potential of community-based approaches to collect data on unsafe abortion</a:t>
            </a:r>
            <a:br>
              <a:rPr lang="en-US" sz="4400" dirty="0" smtClean="0"/>
            </a:br>
            <a:r>
              <a:rPr lang="en-US" sz="4400" dirty="0" smtClean="0"/>
              <a:t/>
            </a:r>
            <a:br>
              <a:rPr lang="en-US" sz="4400" dirty="0" smtClean="0"/>
            </a:br>
            <a:r>
              <a:rPr lang="en-US" sz="2400" dirty="0" smtClean="0"/>
              <a:t>African regional conference on abortion</a:t>
            </a:r>
            <a:br>
              <a:rPr lang="en-US" sz="2400" dirty="0" smtClean="0"/>
            </a:br>
            <a:r>
              <a:rPr lang="en-US" sz="2400" dirty="0" smtClean="0"/>
              <a:t>November 2016</a:t>
            </a:r>
            <a:endParaRPr lang="en-US" sz="2400" dirty="0"/>
          </a:p>
        </p:txBody>
      </p:sp>
      <p:sp>
        <p:nvSpPr>
          <p:cNvPr id="3" name="Subtitle 2"/>
          <p:cNvSpPr>
            <a:spLocks noGrp="1"/>
          </p:cNvSpPr>
          <p:nvPr>
            <p:ph type="subTitle" idx="1"/>
          </p:nvPr>
        </p:nvSpPr>
        <p:spPr>
          <a:xfrm>
            <a:off x="1524000" y="4558553"/>
            <a:ext cx="9144000" cy="1080247"/>
          </a:xfrm>
        </p:spPr>
        <p:txBody>
          <a:bodyPr>
            <a:normAutofit/>
          </a:bodyPr>
          <a:lstStyle/>
          <a:p>
            <a:r>
              <a:rPr lang="en-US" sz="2800" dirty="0" smtClean="0"/>
              <a:t>Clementine </a:t>
            </a:r>
            <a:r>
              <a:rPr lang="en-US" sz="2800" dirty="0" err="1" smtClean="0"/>
              <a:t>Rossier</a:t>
            </a:r>
            <a:endParaRPr lang="en-US" sz="2800" dirty="0" smtClean="0"/>
          </a:p>
          <a:p>
            <a:r>
              <a:rPr lang="en-US" sz="2800" dirty="0" smtClean="0"/>
              <a:t>Onikepe Owolabi</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906" y="5537199"/>
            <a:ext cx="1755648" cy="1219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95318" y="5665954"/>
            <a:ext cx="1096682" cy="1192046"/>
          </a:xfrm>
          <a:prstGeom prst="rect">
            <a:avLst/>
          </a:prstGeom>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4468" y="6131950"/>
            <a:ext cx="2037532" cy="569003"/>
          </a:xfrm>
          <a:prstGeom prst="rect">
            <a:avLst/>
          </a:prstGeom>
        </p:spPr>
      </p:pic>
    </p:spTree>
    <p:extLst>
      <p:ext uri="{BB962C8B-B14F-4D97-AF65-F5344CB8AC3E}">
        <p14:creationId xmlns:p14="http://schemas.microsoft.com/office/powerpoint/2010/main" val="1016839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Towards an improved ATPR/Network Scale-up for close relations</a:t>
            </a:r>
            <a:r>
              <a:rPr lang="mr-IN" sz="3200" dirty="0" smtClean="0"/>
              <a:t>…</a:t>
            </a:r>
            <a:endParaRPr lang="en-US" sz="3200" dirty="0"/>
          </a:p>
        </p:txBody>
      </p:sp>
      <p:sp>
        <p:nvSpPr>
          <p:cNvPr id="3" name="Content Placeholder 2"/>
          <p:cNvSpPr>
            <a:spLocks noGrp="1"/>
          </p:cNvSpPr>
          <p:nvPr>
            <p:ph idx="1"/>
          </p:nvPr>
        </p:nvSpPr>
        <p:spPr/>
        <p:txBody>
          <a:bodyPr/>
          <a:lstStyle/>
          <a:p>
            <a:r>
              <a:rPr lang="en-US" dirty="0" smtClean="0"/>
              <a:t>Apply the statistical methods of the network scale-up to estimate uncertainty intervals</a:t>
            </a:r>
          </a:p>
          <a:p>
            <a:endParaRPr lang="en-US" dirty="0"/>
          </a:p>
          <a:p>
            <a:r>
              <a:rPr lang="en-US" dirty="0" smtClean="0"/>
              <a:t>Conduct internal validation of known population values to assess final estimate</a:t>
            </a:r>
          </a:p>
          <a:p>
            <a:endParaRPr lang="en-US" dirty="0"/>
          </a:p>
          <a:p>
            <a:r>
              <a:rPr lang="en-US" u="sng" dirty="0" smtClean="0">
                <a:solidFill>
                  <a:schemeClr val="accent5">
                    <a:lumMod val="75000"/>
                  </a:schemeClr>
                </a:solidFill>
              </a:rPr>
              <a:t>However, the quality of data collected on a third party remains uncertain</a:t>
            </a:r>
            <a:endParaRPr lang="en-US" u="sng" dirty="0">
              <a:solidFill>
                <a:schemeClr val="accent5">
                  <a:lumMod val="75000"/>
                </a:schemeClr>
              </a:solidFill>
            </a:endParaRPr>
          </a:p>
        </p:txBody>
      </p:sp>
    </p:spTree>
    <p:extLst>
      <p:ext uri="{BB962C8B-B14F-4D97-AF65-F5344CB8AC3E}">
        <p14:creationId xmlns:p14="http://schemas.microsoft.com/office/powerpoint/2010/main" val="151317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052" y="151849"/>
            <a:ext cx="10515600" cy="966718"/>
          </a:xfrm>
        </p:spPr>
        <p:txBody>
          <a:bodyPr>
            <a:normAutofit/>
          </a:bodyPr>
          <a:lstStyle/>
          <a:p>
            <a:r>
              <a:rPr lang="en-US" sz="3200" dirty="0" smtClean="0"/>
              <a:t>Respondent Driven Sampling </a:t>
            </a:r>
            <a:endParaRPr lang="en-US" sz="3200" dirty="0"/>
          </a:p>
        </p:txBody>
      </p:sp>
      <p:sp>
        <p:nvSpPr>
          <p:cNvPr id="3" name="Content Placeholder 2"/>
          <p:cNvSpPr>
            <a:spLocks noGrp="1"/>
          </p:cNvSpPr>
          <p:nvPr>
            <p:ph idx="1"/>
          </p:nvPr>
        </p:nvSpPr>
        <p:spPr>
          <a:xfrm>
            <a:off x="838200" y="2266121"/>
            <a:ext cx="10730948" cy="4154555"/>
          </a:xfrm>
        </p:spPr>
        <p:txBody>
          <a:bodyPr>
            <a:normAutofit/>
          </a:bodyPr>
          <a:lstStyle/>
          <a:p>
            <a:r>
              <a:rPr lang="en-US" dirty="0" smtClean="0"/>
              <a:t>Developed to collected detailed data on highly sensitive </a:t>
            </a:r>
            <a:r>
              <a:rPr lang="en-US" dirty="0" err="1" smtClean="0"/>
              <a:t>behaviour</a:t>
            </a:r>
            <a:r>
              <a:rPr lang="en-US" dirty="0" smtClean="0"/>
              <a:t> by Douglas </a:t>
            </a:r>
            <a:r>
              <a:rPr lang="en-US" dirty="0" err="1" smtClean="0"/>
              <a:t>Heckathorn</a:t>
            </a:r>
            <a:r>
              <a:rPr lang="en-US" dirty="0" smtClean="0"/>
              <a:t> in 2002</a:t>
            </a:r>
          </a:p>
          <a:p>
            <a:r>
              <a:rPr lang="en-US" dirty="0"/>
              <a:t>It has been extensively applied for many stigmatized </a:t>
            </a:r>
            <a:r>
              <a:rPr lang="en-US" dirty="0" err="1"/>
              <a:t>behaviours</a:t>
            </a:r>
            <a:r>
              <a:rPr lang="en-US" dirty="0"/>
              <a:t> including abortion recently</a:t>
            </a:r>
          </a:p>
          <a:p>
            <a:endParaRPr lang="en-US" dirty="0" smtClean="0"/>
          </a:p>
          <a:p>
            <a:pPr marL="0" indent="0">
              <a:buNone/>
            </a:pPr>
            <a:r>
              <a:rPr lang="en-US" u="sng" dirty="0" smtClean="0"/>
              <a:t>Method </a:t>
            </a:r>
          </a:p>
          <a:p>
            <a:pPr marL="0" indent="0">
              <a:buNone/>
            </a:pPr>
            <a:r>
              <a:rPr lang="en-US" dirty="0" smtClean="0"/>
              <a:t>(</a:t>
            </a:r>
            <a:r>
              <a:rPr lang="en-US" dirty="0" err="1" smtClean="0"/>
              <a:t>i</a:t>
            </a:r>
            <a:r>
              <a:rPr lang="en-US" dirty="0" smtClean="0"/>
              <a:t>)It starts with a limited number of seed respondents who have experienced the event and they recruit network members who have also experienced the event</a:t>
            </a:r>
            <a:r>
              <a:rPr lang="mr-IN" dirty="0" smtClean="0"/>
              <a:t>…</a:t>
            </a:r>
            <a:r>
              <a:rPr lang="en-GB" dirty="0" smtClean="0"/>
              <a:t>..</a:t>
            </a:r>
            <a:endParaRPr lang="en-US" dirty="0" smtClean="0"/>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3432" y="0"/>
            <a:ext cx="1118567" cy="1118567"/>
          </a:xfrm>
          <a:prstGeom prst="rect">
            <a:avLst/>
          </a:prstGeom>
        </p:spPr>
      </p:pic>
      <p:grpSp>
        <p:nvGrpSpPr>
          <p:cNvPr id="5" name="Group 4"/>
          <p:cNvGrpSpPr/>
          <p:nvPr/>
        </p:nvGrpSpPr>
        <p:grpSpPr>
          <a:xfrm>
            <a:off x="838200" y="1118567"/>
            <a:ext cx="5920408" cy="682832"/>
            <a:chOff x="838200" y="1285116"/>
            <a:chExt cx="5920408" cy="957332"/>
          </a:xfrm>
        </p:grpSpPr>
        <p:sp>
          <p:nvSpPr>
            <p:cNvPr id="6" name="Rectangle 5"/>
            <p:cNvSpPr/>
            <p:nvPr/>
          </p:nvSpPr>
          <p:spPr>
            <a:xfrm>
              <a:off x="1737119" y="1328048"/>
              <a:ext cx="5021489" cy="9144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How to improve quality on information about the abortion process</a:t>
              </a:r>
              <a:endParaRPr lang="en-US" dirty="0">
                <a:solidFill>
                  <a:schemeClr val="tx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285116"/>
              <a:ext cx="750036" cy="957332"/>
            </a:xfrm>
            <a:prstGeom prst="rect">
              <a:avLst/>
            </a:prstGeom>
          </p:spPr>
        </p:pic>
      </p:grpSp>
      <p:sp>
        <p:nvSpPr>
          <p:cNvPr id="8" name="Text Placeholder 3"/>
          <p:cNvSpPr txBox="1">
            <a:spLocks/>
          </p:cNvSpPr>
          <p:nvPr/>
        </p:nvSpPr>
        <p:spPr>
          <a:xfrm>
            <a:off x="874643" y="6313416"/>
            <a:ext cx="11767930" cy="490537"/>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i="1" smtClean="0"/>
              <a:t>Heckathorn</a:t>
            </a:r>
            <a:r>
              <a:rPr lang="en-US" sz="1100" i="1" dirty="0" smtClean="0"/>
              <a:t> </a:t>
            </a:r>
            <a:r>
              <a:rPr lang="en-US" sz="1100" i="1" dirty="0"/>
              <a:t>DD. Extensions of respondent-driven sampling: Analyzing continuous variables and controlling for differential recruitment. </a:t>
            </a:r>
            <a:r>
              <a:rPr lang="en-US" sz="1100" i="1" dirty="0" err="1"/>
              <a:t>Sociol</a:t>
            </a:r>
            <a:r>
              <a:rPr lang="en-US" sz="1100" i="1" dirty="0"/>
              <a:t> </a:t>
            </a:r>
            <a:r>
              <a:rPr lang="en-US" sz="1100" i="1" dirty="0" err="1"/>
              <a:t>Methodol</a:t>
            </a:r>
            <a:r>
              <a:rPr lang="en-US" sz="1100" i="1" dirty="0"/>
              <a:t>. 2007;37:151–207. </a:t>
            </a:r>
            <a:endParaRPr lang="en-US" sz="1100" i="1" dirty="0">
              <a:effectLst/>
            </a:endParaRPr>
          </a:p>
        </p:txBody>
      </p:sp>
    </p:spTree>
    <p:extLst>
      <p:ext uri="{BB962C8B-B14F-4D97-AF65-F5344CB8AC3E}">
        <p14:creationId xmlns:p14="http://schemas.microsoft.com/office/powerpoint/2010/main" val="15637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5252"/>
            <a:ext cx="10515600" cy="5585791"/>
          </a:xfrm>
        </p:spPr>
        <p:txBody>
          <a:bodyPr>
            <a:normAutofit/>
          </a:bodyPr>
          <a:lstStyle/>
          <a:p>
            <a:r>
              <a:rPr lang="en-US" dirty="0"/>
              <a:t>The data of quality collected is higher because interviews are with a respondent who has volunteered to be recruited. </a:t>
            </a:r>
          </a:p>
          <a:p>
            <a:r>
              <a:rPr lang="en-US" dirty="0" smtClean="0"/>
              <a:t>Statistical </a:t>
            </a:r>
            <a:r>
              <a:rPr lang="en-US" dirty="0"/>
              <a:t>approaches and software to ensure estimates are population representative have been developed and tested extensively </a:t>
            </a:r>
          </a:p>
          <a:p>
            <a:r>
              <a:rPr lang="en-US" dirty="0" smtClean="0"/>
              <a:t>The method cites no additional need </a:t>
            </a:r>
            <a:r>
              <a:rPr lang="en-US" dirty="0"/>
              <a:t>for </a:t>
            </a:r>
            <a:r>
              <a:rPr lang="en-US" dirty="0" smtClean="0"/>
              <a:t>validation</a:t>
            </a:r>
          </a:p>
          <a:p>
            <a:endParaRPr lang="en-US" dirty="0"/>
          </a:p>
          <a:p>
            <a:pPr marL="0" indent="0">
              <a:buNone/>
            </a:pPr>
            <a:r>
              <a:rPr lang="en-US" u="sng" dirty="0" smtClean="0"/>
              <a:t>Limitations</a:t>
            </a:r>
          </a:p>
          <a:p>
            <a:r>
              <a:rPr lang="en-US" dirty="0" smtClean="0"/>
              <a:t>Ultimately the method is limited to local data gathering</a:t>
            </a:r>
          </a:p>
          <a:p>
            <a:r>
              <a:rPr lang="en-US" dirty="0" smtClean="0"/>
              <a:t>It may be difficult to implement in a small/rural setting due to anonymity concerns especially for </a:t>
            </a:r>
            <a:r>
              <a:rPr lang="en-US" smtClean="0"/>
              <a:t>some behaviours </a:t>
            </a:r>
            <a:endParaRPr lang="en-US" dirty="0" smtClean="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38452" y="0"/>
            <a:ext cx="1053548" cy="1053548"/>
          </a:xfrm>
          <a:prstGeom prst="rect">
            <a:avLst/>
          </a:prstGeom>
        </p:spPr>
      </p:pic>
    </p:spTree>
    <p:extLst>
      <p:ext uri="{BB962C8B-B14F-4D97-AF65-F5344CB8AC3E}">
        <p14:creationId xmlns:p14="http://schemas.microsoft.com/office/powerpoint/2010/main" val="29442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z="4000" b="1" dirty="0" smtClean="0"/>
              <a:t>Thank You for Listening</a:t>
            </a:r>
          </a:p>
          <a:p>
            <a:pPr marL="0" indent="0" algn="ctr">
              <a:buNone/>
            </a:pPr>
            <a:endParaRPr lang="en-US" dirty="0"/>
          </a:p>
          <a:p>
            <a:pPr marL="0" indent="0" algn="ctr">
              <a:buNone/>
            </a:pPr>
            <a:r>
              <a:rPr lang="en-US" dirty="0" smtClean="0"/>
              <a:t>Questions???</a:t>
            </a:r>
            <a:endParaRPr lang="en-US" dirty="0"/>
          </a:p>
        </p:txBody>
      </p:sp>
    </p:spTree>
    <p:extLst>
      <p:ext uri="{BB962C8B-B14F-4D97-AF65-F5344CB8AC3E}">
        <p14:creationId xmlns:p14="http://schemas.microsoft.com/office/powerpoint/2010/main" val="246158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695" y="722253"/>
            <a:ext cx="9985549" cy="685800"/>
          </a:xfrm>
        </p:spPr>
        <p:txBody>
          <a:bodyPr/>
          <a:lstStyle/>
          <a:p>
            <a:r>
              <a:rPr lang="en-US" sz="3200" dirty="0" smtClean="0"/>
              <a:t>How women obtain induced abortions has changed since significantly since the definition of unsafe abortion was proposed.</a:t>
            </a:r>
            <a:endParaRPr lang="en-US" sz="32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quarter" idx="10"/>
          </p:nvPr>
        </p:nvSpPr>
        <p:spPr>
          <a:xfrm>
            <a:off x="1091695" y="6266789"/>
            <a:ext cx="10574788" cy="384841"/>
          </a:xfrm>
        </p:spPr>
        <p:txBody>
          <a:bodyPr>
            <a:noAutofit/>
          </a:bodyPr>
          <a:lstStyle/>
          <a:p>
            <a:pPr>
              <a:spcBef>
                <a:spcPts val="0"/>
              </a:spcBef>
            </a:pPr>
            <a:r>
              <a:rPr lang="en-US" sz="1100" i="1" dirty="0"/>
              <a:t>World Health Organization. The prevention and management of unsafe abortion: report of a technical working group, Geneva, 12-15 April 1992. Geneva: World Health Organization (WHO); </a:t>
            </a:r>
            <a:r>
              <a:rPr lang="en-US" sz="1100" i="1" dirty="0" smtClean="0"/>
              <a:t>1993; </a:t>
            </a:r>
            <a:r>
              <a:rPr lang="en-US" sz="1100" i="1" dirty="0" err="1" smtClean="0"/>
              <a:t>Ganatra</a:t>
            </a:r>
            <a:r>
              <a:rPr lang="en-US" sz="1100" i="1" dirty="0"/>
              <a:t>, Bela, et al. "From concept to measurement: operationalizing WHO's definition of unsafe abortion." Bulletin of the World Health Organization 92.3 (2014): 155-155.</a:t>
            </a:r>
          </a:p>
          <a:p>
            <a:pPr>
              <a:spcBef>
                <a:spcPts val="0"/>
              </a:spcBef>
            </a:pPr>
            <a:endParaRPr lang="en-US" sz="1100" i="1" dirty="0"/>
          </a:p>
        </p:txBody>
      </p:sp>
      <p:grpSp>
        <p:nvGrpSpPr>
          <p:cNvPr id="10" name="Group 9"/>
          <p:cNvGrpSpPr/>
          <p:nvPr/>
        </p:nvGrpSpPr>
        <p:grpSpPr>
          <a:xfrm>
            <a:off x="1640114" y="2208810"/>
            <a:ext cx="8778504" cy="3871356"/>
            <a:chOff x="116114" y="0"/>
            <a:chExt cx="9027886" cy="6079815"/>
          </a:xfrm>
        </p:grpSpPr>
        <p:grpSp>
          <p:nvGrpSpPr>
            <p:cNvPr id="11" name="Group 10"/>
            <p:cNvGrpSpPr/>
            <p:nvPr/>
          </p:nvGrpSpPr>
          <p:grpSpPr>
            <a:xfrm>
              <a:off x="116114" y="0"/>
              <a:ext cx="9027886" cy="6079815"/>
              <a:chOff x="508000" y="1349828"/>
              <a:chExt cx="8244114" cy="4822371"/>
            </a:xfrm>
          </p:grpSpPr>
          <p:sp>
            <p:nvSpPr>
              <p:cNvPr id="13" name="Rectangle 12"/>
              <p:cNvSpPr/>
              <p:nvPr/>
            </p:nvSpPr>
            <p:spPr>
              <a:xfrm>
                <a:off x="508000" y="1349828"/>
                <a:ext cx="8244114" cy="48223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856816" y="3904512"/>
                <a:ext cx="7737929" cy="179615"/>
              </a:xfrm>
              <a:prstGeom prst="rect">
                <a:avLst/>
              </a:prstGeom>
              <a:solidFill>
                <a:srgbClr val="3BBDAC"/>
              </a:solidFill>
              <a:ln>
                <a:solidFill>
                  <a:srgbClr val="3BBD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Rounded Rectangle 11"/>
            <p:cNvSpPr/>
            <p:nvPr/>
          </p:nvSpPr>
          <p:spPr>
            <a:xfrm>
              <a:off x="7399124" y="3155425"/>
              <a:ext cx="531781" cy="306234"/>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2015</a:t>
              </a:r>
            </a:p>
          </p:txBody>
        </p:sp>
      </p:grpSp>
      <p:grpSp>
        <p:nvGrpSpPr>
          <p:cNvPr id="28" name="Group 27"/>
          <p:cNvGrpSpPr/>
          <p:nvPr/>
        </p:nvGrpSpPr>
        <p:grpSpPr>
          <a:xfrm>
            <a:off x="3974287" y="2746698"/>
            <a:ext cx="1758642" cy="3251821"/>
            <a:chOff x="2450287" y="2746697"/>
            <a:chExt cx="1758642" cy="3251821"/>
          </a:xfrm>
        </p:grpSpPr>
        <p:grpSp>
          <p:nvGrpSpPr>
            <p:cNvPr id="15" name="Group 14"/>
            <p:cNvGrpSpPr/>
            <p:nvPr/>
          </p:nvGrpSpPr>
          <p:grpSpPr>
            <a:xfrm>
              <a:off x="2450287" y="4161998"/>
              <a:ext cx="1394328" cy="1836520"/>
              <a:chOff x="2665440" y="3200399"/>
              <a:chExt cx="1394328" cy="1836520"/>
            </a:xfrm>
          </p:grpSpPr>
          <p:sp>
            <p:nvSpPr>
              <p:cNvPr id="16" name="Rounded Rectangle 15"/>
              <p:cNvSpPr/>
              <p:nvPr/>
            </p:nvSpPr>
            <p:spPr>
              <a:xfrm>
                <a:off x="2665440" y="3200399"/>
                <a:ext cx="832758" cy="244929"/>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1990</a:t>
                </a:r>
              </a:p>
            </p:txBody>
          </p:sp>
          <p:grpSp>
            <p:nvGrpSpPr>
              <p:cNvPr id="17" name="Group 16"/>
              <p:cNvGrpSpPr/>
              <p:nvPr/>
            </p:nvGrpSpPr>
            <p:grpSpPr>
              <a:xfrm>
                <a:off x="3081868" y="3432232"/>
                <a:ext cx="977900" cy="1604687"/>
                <a:chOff x="3081868" y="3432232"/>
                <a:chExt cx="977900" cy="1604687"/>
              </a:xfrm>
            </p:grpSpPr>
            <p:cxnSp>
              <p:nvCxnSpPr>
                <p:cNvPr id="18" name="Straight Arrow Connector 17"/>
                <p:cNvCxnSpPr/>
                <p:nvPr/>
              </p:nvCxnSpPr>
              <p:spPr>
                <a:xfrm>
                  <a:off x="3570818" y="3432232"/>
                  <a:ext cx="1" cy="626947"/>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1868" y="4059019"/>
                  <a:ext cx="977900" cy="977900"/>
                </a:xfrm>
                <a:prstGeom prst="rect">
                  <a:avLst/>
                </a:prstGeom>
              </p:spPr>
            </p:pic>
          </p:grpSp>
        </p:grpSp>
        <p:sp>
          <p:nvSpPr>
            <p:cNvPr id="21" name="Folded Corner 20"/>
            <p:cNvSpPr/>
            <p:nvPr/>
          </p:nvSpPr>
          <p:spPr>
            <a:xfrm>
              <a:off x="2689411" y="2746697"/>
              <a:ext cx="1519518" cy="1238670"/>
            </a:xfrm>
            <a:prstGeom prst="foldedCorner">
              <a:avLst/>
            </a:prstGeom>
            <a:solidFill>
              <a:schemeClr val="bg1"/>
            </a:solidFill>
            <a:ln>
              <a:solidFill>
                <a:srgbClr val="3BBDA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dirty="0">
                <a:solidFill>
                  <a:schemeClr val="tx1"/>
                </a:solidFill>
              </a:endParaRPr>
            </a:p>
            <a:p>
              <a:pPr algn="ctr"/>
              <a:r>
                <a:rPr lang="en-GB" sz="1000" dirty="0">
                  <a:solidFill>
                    <a:schemeClr val="tx1"/>
                  </a:solidFill>
                </a:rPr>
                <a:t>“</a:t>
              </a:r>
              <a:r>
                <a:rPr lang="en-GB" sz="1000" i="1" dirty="0">
                  <a:solidFill>
                    <a:schemeClr val="tx1"/>
                  </a:solidFill>
                </a:rPr>
                <a:t>The termination of an unintended pregnancy either by persons lacking the necessary skills or in an environment lacking the minimum medical standards or both</a:t>
              </a:r>
              <a:r>
                <a:rPr lang="en-GB" sz="1000" dirty="0">
                  <a:solidFill>
                    <a:schemeClr val="tx1"/>
                  </a:solidFill>
                </a:rPr>
                <a:t>.” (23) </a:t>
              </a:r>
              <a:endParaRPr lang="en-US" sz="1000" dirty="0">
                <a:solidFill>
                  <a:schemeClr val="tx1"/>
                </a:solidFill>
              </a:endParaRPr>
            </a:p>
          </p:txBody>
        </p:sp>
      </p:grpSp>
      <p:grpSp>
        <p:nvGrpSpPr>
          <p:cNvPr id="30" name="Group 29"/>
          <p:cNvGrpSpPr/>
          <p:nvPr/>
        </p:nvGrpSpPr>
        <p:grpSpPr>
          <a:xfrm>
            <a:off x="7320930" y="2485713"/>
            <a:ext cx="2250810" cy="3248441"/>
            <a:chOff x="5796930" y="2485712"/>
            <a:chExt cx="2250810" cy="3248441"/>
          </a:xfrm>
        </p:grpSpPr>
        <p:grpSp>
          <p:nvGrpSpPr>
            <p:cNvPr id="22" name="Group 21"/>
            <p:cNvGrpSpPr/>
            <p:nvPr/>
          </p:nvGrpSpPr>
          <p:grpSpPr>
            <a:xfrm>
              <a:off x="5796930" y="4161998"/>
              <a:ext cx="1678941" cy="1572155"/>
              <a:chOff x="6039458" y="3203631"/>
              <a:chExt cx="1678941" cy="1572155"/>
            </a:xfrm>
          </p:grpSpPr>
          <p:sp>
            <p:nvSpPr>
              <p:cNvPr id="23" name="Rounded Rectangle 22"/>
              <p:cNvSpPr/>
              <p:nvPr/>
            </p:nvSpPr>
            <p:spPr>
              <a:xfrm>
                <a:off x="6039458" y="3203631"/>
                <a:ext cx="832758" cy="241697"/>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2010</a:t>
                </a:r>
              </a:p>
            </p:txBody>
          </p:sp>
          <p:grpSp>
            <p:nvGrpSpPr>
              <p:cNvPr id="24" name="Group 23"/>
              <p:cNvGrpSpPr/>
              <p:nvPr/>
            </p:nvGrpSpPr>
            <p:grpSpPr>
              <a:xfrm>
                <a:off x="6685883" y="3435464"/>
                <a:ext cx="1032516" cy="1340322"/>
                <a:chOff x="6553551" y="3338197"/>
                <a:chExt cx="1032516" cy="1340322"/>
              </a:xfrm>
            </p:grpSpPr>
            <p:cxnSp>
              <p:nvCxnSpPr>
                <p:cNvPr id="25" name="Straight Arrow Connector 24"/>
                <p:cNvCxnSpPr/>
                <p:nvPr/>
              </p:nvCxnSpPr>
              <p:spPr>
                <a:xfrm>
                  <a:off x="7196796" y="3338197"/>
                  <a:ext cx="4651" cy="649475"/>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551" y="3987672"/>
                  <a:ext cx="1032516" cy="690847"/>
                </a:xfrm>
                <a:prstGeom prst="rect">
                  <a:avLst/>
                </a:prstGeom>
              </p:spPr>
            </p:pic>
          </p:grpSp>
        </p:grpSp>
        <p:sp>
          <p:nvSpPr>
            <p:cNvPr id="29" name="Folded Corner 28"/>
            <p:cNvSpPr/>
            <p:nvPr/>
          </p:nvSpPr>
          <p:spPr>
            <a:xfrm>
              <a:off x="5983940" y="2485712"/>
              <a:ext cx="2063800" cy="1493569"/>
            </a:xfrm>
            <a:prstGeom prst="foldedCorner">
              <a:avLst/>
            </a:prstGeom>
            <a:solidFill>
              <a:schemeClr val="bg1"/>
            </a:solidFill>
            <a:ln>
              <a:solidFill>
                <a:srgbClr val="3BBDAC"/>
              </a:solidFill>
            </a:ln>
          </p:spPr>
          <p:style>
            <a:lnRef idx="1">
              <a:schemeClr val="accent1"/>
            </a:lnRef>
            <a:fillRef idx="3">
              <a:schemeClr val="accent1"/>
            </a:fillRef>
            <a:effectRef idx="2">
              <a:schemeClr val="accent1"/>
            </a:effectRef>
            <a:fontRef idx="minor">
              <a:schemeClr val="lt1"/>
            </a:fontRef>
          </p:style>
          <p:txBody>
            <a:bodyPr rtlCol="0" anchor="ctr"/>
            <a:lstStyle/>
            <a:p>
              <a:endParaRPr lang="en-US" sz="950" i="1" dirty="0">
                <a:solidFill>
                  <a:schemeClr val="tx1"/>
                </a:solidFill>
              </a:endParaRPr>
            </a:p>
            <a:p>
              <a:r>
                <a:rPr lang="en-US" sz="950" i="1" dirty="0">
                  <a:solidFill>
                    <a:schemeClr val="tx1"/>
                  </a:solidFill>
                </a:rPr>
                <a:t>“The persons, skills and medical standards considered safe in the provision of abortion are different for medical and surgical abortion and also depend on the duration of the pregnancy. What is considered ‘safe’ should be interpreted in line with current WHO technical and policy guidance.” </a:t>
              </a:r>
              <a:r>
                <a:rPr lang="en-US" sz="950" dirty="0">
                  <a:solidFill>
                    <a:schemeClr val="tx1"/>
                  </a:solidFill>
                </a:rPr>
                <a:t>(24)</a:t>
              </a:r>
              <a:endParaRPr lang="en-GB" sz="950" dirty="0">
                <a:solidFill>
                  <a:schemeClr val="tx1"/>
                </a:solidFill>
              </a:endParaRPr>
            </a:p>
          </p:txBody>
        </p:sp>
      </p:grpSp>
      <p:grpSp>
        <p:nvGrpSpPr>
          <p:cNvPr id="32" name="Group 31"/>
          <p:cNvGrpSpPr/>
          <p:nvPr/>
        </p:nvGrpSpPr>
        <p:grpSpPr>
          <a:xfrm>
            <a:off x="2239530" y="2798832"/>
            <a:ext cx="1110344" cy="1614208"/>
            <a:chOff x="849085" y="1832428"/>
            <a:chExt cx="1110344" cy="1614208"/>
          </a:xfrm>
        </p:grpSpPr>
        <p:cxnSp>
          <p:nvCxnSpPr>
            <p:cNvPr id="33" name="Straight Arrow Connector 32"/>
            <p:cNvCxnSpPr/>
            <p:nvPr/>
          </p:nvCxnSpPr>
          <p:spPr>
            <a:xfrm flipH="1" flipV="1">
              <a:off x="1404257" y="2677886"/>
              <a:ext cx="1" cy="538842"/>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940342" y="3201707"/>
              <a:ext cx="832758" cy="244929"/>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1980</a:t>
              </a:r>
            </a:p>
          </p:txBody>
        </p:sp>
        <p:grpSp>
          <p:nvGrpSpPr>
            <p:cNvPr id="35" name="Group 34"/>
            <p:cNvGrpSpPr/>
            <p:nvPr/>
          </p:nvGrpSpPr>
          <p:grpSpPr>
            <a:xfrm>
              <a:off x="849085" y="1832428"/>
              <a:ext cx="1110344" cy="930730"/>
              <a:chOff x="529533" y="2009384"/>
              <a:chExt cx="806098" cy="720678"/>
            </a:xfrm>
          </p:grpSpPr>
          <p:pic>
            <p:nvPicPr>
              <p:cNvPr id="36" name="Picture 3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782" y="2131332"/>
                <a:ext cx="492578" cy="492578"/>
              </a:xfrm>
              <a:prstGeom prst="rect">
                <a:avLst/>
              </a:prstGeom>
            </p:spPr>
          </p:pic>
          <p:pic>
            <p:nvPicPr>
              <p:cNvPr id="37" name="Picture 36"/>
              <p:cNvPicPr>
                <a:picLocks noChangeAspect="1"/>
              </p:cNvPicPr>
              <p:nvPr/>
            </p:nvPicPr>
            <p:blipFill>
              <a:blip r:embed="rId6">
                <a:alphaModFix amt="25000"/>
                <a:extLst>
                  <a:ext uri="{28A0092B-C50C-407E-A947-70E740481C1C}">
                    <a14:useLocalDpi xmlns:a14="http://schemas.microsoft.com/office/drawing/2010/main" val="0"/>
                  </a:ext>
                </a:extLst>
              </a:blip>
              <a:stretch>
                <a:fillRect/>
              </a:stretch>
            </p:blipFill>
            <p:spPr>
              <a:xfrm>
                <a:off x="529533" y="2009384"/>
                <a:ext cx="806098" cy="720678"/>
              </a:xfrm>
              <a:prstGeom prst="rect">
                <a:avLst/>
              </a:prstGeom>
              <a:effectLst>
                <a:outerShdw dist="50800" sx="1000" sy="1000" algn="ctr" rotWithShape="0">
                  <a:srgbClr val="000000"/>
                </a:outerShdw>
                <a:reflection endPos="0" dir="5400000" sy="-100000" algn="bl" rotWithShape="0"/>
              </a:effectLst>
            </p:spPr>
          </p:pic>
        </p:grpSp>
      </p:grpSp>
      <p:grpSp>
        <p:nvGrpSpPr>
          <p:cNvPr id="47" name="Group 46"/>
          <p:cNvGrpSpPr/>
          <p:nvPr/>
        </p:nvGrpSpPr>
        <p:grpSpPr>
          <a:xfrm>
            <a:off x="2807542" y="2075740"/>
            <a:ext cx="1835964" cy="3903216"/>
            <a:chOff x="1283542" y="2075740"/>
            <a:chExt cx="1835964" cy="3903216"/>
          </a:xfrm>
        </p:grpSpPr>
        <p:grpSp>
          <p:nvGrpSpPr>
            <p:cNvPr id="38" name="Group 37"/>
            <p:cNvGrpSpPr/>
            <p:nvPr/>
          </p:nvGrpSpPr>
          <p:grpSpPr>
            <a:xfrm>
              <a:off x="1283542" y="4403695"/>
              <a:ext cx="955212" cy="1575261"/>
              <a:chOff x="1089936" y="3461658"/>
              <a:chExt cx="955212" cy="1575261"/>
            </a:xfrm>
          </p:grpSpPr>
          <p:cxnSp>
            <p:nvCxnSpPr>
              <p:cNvPr id="39" name="Straight Arrow Connector 38"/>
              <p:cNvCxnSpPr/>
              <p:nvPr/>
            </p:nvCxnSpPr>
            <p:spPr>
              <a:xfrm>
                <a:off x="1567542" y="3461658"/>
                <a:ext cx="1" cy="626947"/>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pic>
            <p:nvPicPr>
              <p:cNvPr id="40" name="Picture 3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89936" y="4081707"/>
                <a:ext cx="955212" cy="955212"/>
              </a:xfrm>
              <a:prstGeom prst="rect">
                <a:avLst/>
              </a:prstGeom>
            </p:spPr>
          </p:pic>
        </p:grpSp>
        <p:grpSp>
          <p:nvGrpSpPr>
            <p:cNvPr id="41" name="Group 40"/>
            <p:cNvGrpSpPr/>
            <p:nvPr/>
          </p:nvGrpSpPr>
          <p:grpSpPr>
            <a:xfrm>
              <a:off x="1691062" y="2075740"/>
              <a:ext cx="1428444" cy="2173119"/>
              <a:chOff x="1896055" y="1373870"/>
              <a:chExt cx="1538769" cy="1861427"/>
            </a:xfrm>
          </p:grpSpPr>
          <p:grpSp>
            <p:nvGrpSpPr>
              <p:cNvPr id="42" name="Group 41"/>
              <p:cNvGrpSpPr/>
              <p:nvPr/>
            </p:nvGrpSpPr>
            <p:grpSpPr>
              <a:xfrm>
                <a:off x="1922754" y="1636627"/>
                <a:ext cx="1239755" cy="1598670"/>
                <a:chOff x="1922754" y="1636627"/>
                <a:chExt cx="1239755" cy="1598670"/>
              </a:xfrm>
            </p:grpSpPr>
            <p:cxnSp>
              <p:nvCxnSpPr>
                <p:cNvPr id="44" name="Straight Arrow Connector 43"/>
                <p:cNvCxnSpPr/>
                <p:nvPr/>
              </p:nvCxnSpPr>
              <p:spPr>
                <a:xfrm flipH="1" flipV="1">
                  <a:off x="2588307" y="2127675"/>
                  <a:ext cx="4513" cy="1107622"/>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pic>
              <p:nvPicPr>
                <p:cNvPr id="45" name="Picture 4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22754" y="1654767"/>
                  <a:ext cx="669690" cy="419075"/>
                </a:xfrm>
                <a:prstGeom prst="rect">
                  <a:avLst/>
                </a:prstGeom>
              </p:spPr>
            </p:pic>
            <p:pic>
              <p:nvPicPr>
                <p:cNvPr id="46" name="Picture 4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07809" y="1636627"/>
                  <a:ext cx="454700" cy="265522"/>
                </a:xfrm>
                <a:prstGeom prst="rect">
                  <a:avLst/>
                </a:prstGeom>
              </p:spPr>
            </p:pic>
          </p:grpSp>
          <p:sp>
            <p:nvSpPr>
              <p:cNvPr id="43" name="Rectangle 42"/>
              <p:cNvSpPr/>
              <p:nvPr/>
            </p:nvSpPr>
            <p:spPr>
              <a:xfrm>
                <a:off x="1896055" y="1373870"/>
                <a:ext cx="1538769" cy="204594"/>
              </a:xfrm>
              <a:prstGeom prst="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Mifepristone</a:t>
                </a:r>
              </a:p>
            </p:txBody>
          </p:sp>
        </p:grpSp>
      </p:grpSp>
      <p:grpSp>
        <p:nvGrpSpPr>
          <p:cNvPr id="48" name="Group 47"/>
          <p:cNvGrpSpPr/>
          <p:nvPr/>
        </p:nvGrpSpPr>
        <p:grpSpPr>
          <a:xfrm>
            <a:off x="5642048" y="2403676"/>
            <a:ext cx="1678883" cy="1990157"/>
            <a:chOff x="4260503" y="1884049"/>
            <a:chExt cx="1678883" cy="1548183"/>
          </a:xfrm>
        </p:grpSpPr>
        <p:sp>
          <p:nvSpPr>
            <p:cNvPr id="49" name="Rounded Rectangle 48"/>
            <p:cNvSpPr/>
            <p:nvPr/>
          </p:nvSpPr>
          <p:spPr>
            <a:xfrm>
              <a:off x="4260503" y="3245168"/>
              <a:ext cx="832758" cy="187064"/>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2000</a:t>
              </a:r>
            </a:p>
          </p:txBody>
        </p:sp>
        <p:grpSp>
          <p:nvGrpSpPr>
            <p:cNvPr id="50" name="Group 49"/>
            <p:cNvGrpSpPr/>
            <p:nvPr/>
          </p:nvGrpSpPr>
          <p:grpSpPr>
            <a:xfrm>
              <a:off x="4702925" y="1884049"/>
              <a:ext cx="1236461" cy="1435405"/>
              <a:chOff x="4702925" y="1884049"/>
              <a:chExt cx="1236461" cy="1435405"/>
            </a:xfrm>
          </p:grpSpPr>
          <p:cxnSp>
            <p:nvCxnSpPr>
              <p:cNvPr id="51" name="Straight Arrow Connector 50"/>
              <p:cNvCxnSpPr/>
              <p:nvPr/>
            </p:nvCxnSpPr>
            <p:spPr>
              <a:xfrm flipH="1" flipV="1">
                <a:off x="5521280" y="2428584"/>
                <a:ext cx="13447" cy="890870"/>
              </a:xfrm>
              <a:prstGeom prst="straightConnector1">
                <a:avLst/>
              </a:prstGeom>
              <a:ln w="63500">
                <a:solidFill>
                  <a:srgbClr val="3BBDAC"/>
                </a:solidFill>
                <a:tailEnd type="triangle"/>
              </a:ln>
            </p:spPr>
            <p:style>
              <a:lnRef idx="1">
                <a:schemeClr val="accent1"/>
              </a:lnRef>
              <a:fillRef idx="0">
                <a:schemeClr val="accent1"/>
              </a:fillRef>
              <a:effectRef idx="0">
                <a:schemeClr val="accent1"/>
              </a:effectRef>
              <a:fontRef idx="minor">
                <a:schemeClr val="tx1"/>
              </a:fontRef>
            </p:style>
          </p:cxnSp>
          <p:pic>
            <p:nvPicPr>
              <p:cNvPr id="52" name="Picture 5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02925" y="1884049"/>
                <a:ext cx="1236461" cy="536111"/>
              </a:xfrm>
              <a:prstGeom prst="rect">
                <a:avLst/>
              </a:prstGeom>
            </p:spPr>
          </p:pic>
        </p:grpSp>
      </p:grpSp>
    </p:spTree>
    <p:extLst>
      <p:ext uri="{BB962C8B-B14F-4D97-AF65-F5344CB8AC3E}">
        <p14:creationId xmlns:p14="http://schemas.microsoft.com/office/powerpoint/2010/main" val="191854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3944" y="661257"/>
            <a:ext cx="8537337" cy="685800"/>
          </a:xfrm>
        </p:spPr>
        <p:txBody>
          <a:bodyPr/>
          <a:lstStyle/>
          <a:p>
            <a:r>
              <a:rPr lang="en-US" sz="3200" dirty="0" smtClean="0"/>
              <a:t>For future measurements of abortion safety-</a:t>
            </a:r>
            <a:br>
              <a:rPr lang="en-US" sz="3200" dirty="0" smtClean="0"/>
            </a:br>
            <a:r>
              <a:rPr lang="en-US" sz="3200" dirty="0"/>
              <a:t>A</a:t>
            </a:r>
            <a:r>
              <a:rPr lang="en-US" sz="3200" dirty="0" smtClean="0"/>
              <a:t> multidimensional scale</a:t>
            </a:r>
            <a:endParaRPr lang="en-US" sz="3200" dirty="0"/>
          </a:p>
        </p:txBody>
      </p:sp>
      <p:sp>
        <p:nvSpPr>
          <p:cNvPr id="3" name="Content Placeholder 2"/>
          <p:cNvSpPr>
            <a:spLocks noGrp="1"/>
          </p:cNvSpPr>
          <p:nvPr>
            <p:ph idx="1"/>
          </p:nvPr>
        </p:nvSpPr>
        <p:spPr>
          <a:xfrm>
            <a:off x="2438400" y="2008991"/>
            <a:ext cx="7133968" cy="3539430"/>
          </a:xfrm>
        </p:spPr>
        <p:txBody>
          <a:bodyPr/>
          <a:lstStyle/>
          <a:p>
            <a:endParaRPr lang="en-US" dirty="0"/>
          </a:p>
        </p:txBody>
      </p:sp>
      <p:sp>
        <p:nvSpPr>
          <p:cNvPr id="4" name="Text Placeholder 3"/>
          <p:cNvSpPr>
            <a:spLocks noGrp="1"/>
          </p:cNvSpPr>
          <p:nvPr>
            <p:ph type="body" sz="quarter" idx="10"/>
          </p:nvPr>
        </p:nvSpPr>
        <p:spPr>
          <a:xfrm>
            <a:off x="961697" y="6186489"/>
            <a:ext cx="10767848" cy="324670"/>
          </a:xfrm>
        </p:spPr>
        <p:txBody>
          <a:bodyPr>
            <a:noAutofit/>
          </a:bodyPr>
          <a:lstStyle/>
          <a:p>
            <a:r>
              <a:rPr lang="en-US" sz="1100" i="1" dirty="0" err="1"/>
              <a:t>Sedgh</a:t>
            </a:r>
            <a:r>
              <a:rPr lang="en-US" sz="1100" i="1" dirty="0"/>
              <a:t>, Gilda, et al. "Insights from an expert group meeting on the definition and measurement of unsafe abortion." International Journal of Gynecology &amp; Obstetrics (2016).</a:t>
            </a:r>
          </a:p>
          <a:p>
            <a:endParaRPr lang="en-US" sz="1100" i="1" dirty="0"/>
          </a:p>
        </p:txBody>
      </p:sp>
      <p:pic>
        <p:nvPicPr>
          <p:cNvPr id="5" name="Picture 4"/>
          <p:cNvPicPr>
            <a:picLocks noChangeAspect="1"/>
          </p:cNvPicPr>
          <p:nvPr/>
        </p:nvPicPr>
        <p:blipFill>
          <a:blip r:embed="rId2">
            <a:grayscl/>
          </a:blip>
          <a:stretch>
            <a:fillRect/>
          </a:stretch>
        </p:blipFill>
        <p:spPr>
          <a:xfrm>
            <a:off x="1952368" y="2008991"/>
            <a:ext cx="7620000" cy="2311400"/>
          </a:xfrm>
          <a:prstGeom prst="rect">
            <a:avLst/>
          </a:prstGeom>
        </p:spPr>
      </p:pic>
    </p:spTree>
    <p:extLst>
      <p:ext uri="{BB962C8B-B14F-4D97-AF65-F5344CB8AC3E}">
        <p14:creationId xmlns:p14="http://schemas.microsoft.com/office/powerpoint/2010/main" val="910663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723" y="383419"/>
            <a:ext cx="11237945" cy="685800"/>
          </a:xfrm>
        </p:spPr>
        <p:txBody>
          <a:bodyPr/>
          <a:lstStyle/>
          <a:p>
            <a:r>
              <a:rPr lang="en-US" sz="3200" dirty="0" smtClean="0"/>
              <a:t>How can we get population level indicators of the processes preceding and following abortions?</a:t>
            </a:r>
            <a:endParaRPr lang="en-US" sz="3200"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341812" y="2559844"/>
            <a:ext cx="3327400" cy="2438400"/>
          </a:xfrm>
        </p:spPr>
      </p:pic>
      <p:grpSp>
        <p:nvGrpSpPr>
          <p:cNvPr id="10" name="Group 9"/>
          <p:cNvGrpSpPr/>
          <p:nvPr/>
        </p:nvGrpSpPr>
        <p:grpSpPr>
          <a:xfrm>
            <a:off x="851645" y="1868910"/>
            <a:ext cx="10488706" cy="3818964"/>
            <a:chOff x="564777" y="1949824"/>
            <a:chExt cx="7857564" cy="3818964"/>
          </a:xfrm>
        </p:grpSpPr>
        <p:sp>
          <p:nvSpPr>
            <p:cNvPr id="7" name="Rectangle 6"/>
            <p:cNvSpPr/>
            <p:nvPr/>
          </p:nvSpPr>
          <p:spPr>
            <a:xfrm>
              <a:off x="564777" y="1949824"/>
              <a:ext cx="7857564" cy="3818964"/>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9" name="Oval 8"/>
            <p:cNvSpPr/>
            <p:nvPr/>
          </p:nvSpPr>
          <p:spPr>
            <a:xfrm>
              <a:off x="3152860" y="3022167"/>
              <a:ext cx="2645268" cy="914400"/>
            </a:xfrm>
            <a:prstGeom prst="ellipse">
              <a:avLst/>
            </a:prstGeom>
            <a:solidFill>
              <a:srgbClr val="3BBDAC"/>
            </a:solidFill>
            <a:ln>
              <a:solidFill>
                <a:srgbClr val="3BBDAC"/>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Community based methods</a:t>
              </a:r>
            </a:p>
          </p:txBody>
        </p:sp>
      </p:grpSp>
      <p:grpSp>
        <p:nvGrpSpPr>
          <p:cNvPr id="11" name="Group 10"/>
          <p:cNvGrpSpPr/>
          <p:nvPr/>
        </p:nvGrpSpPr>
        <p:grpSpPr>
          <a:xfrm>
            <a:off x="3368870" y="4220706"/>
            <a:ext cx="3468108" cy="1344534"/>
            <a:chOff x="3368870" y="4220706"/>
            <a:chExt cx="3468108" cy="1344534"/>
          </a:xfrm>
        </p:grpSpPr>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5020" y="4220706"/>
              <a:ext cx="1481958" cy="1308377"/>
            </a:xfrm>
            <a:prstGeom prst="rect">
              <a:avLst/>
            </a:prstGeom>
          </p:spPr>
        </p:pic>
        <p:sp>
          <p:nvSpPr>
            <p:cNvPr id="12" name="Rectangle 11"/>
            <p:cNvSpPr/>
            <p:nvPr/>
          </p:nvSpPr>
          <p:spPr>
            <a:xfrm>
              <a:off x="3368870" y="4256862"/>
              <a:ext cx="1945883" cy="13083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Anonymous third party reporting (ATPR)/Best friend approach</a:t>
              </a:r>
            </a:p>
            <a:p>
              <a:pPr algn="ctr"/>
              <a:endParaRPr lang="en-US" sz="1200" dirty="0">
                <a:solidFill>
                  <a:schemeClr val="tx1"/>
                </a:solidFill>
              </a:endParaRPr>
            </a:p>
            <a:p>
              <a:pPr algn="ctr"/>
              <a:r>
                <a:rPr lang="en-US" sz="1200" dirty="0" smtClean="0">
                  <a:solidFill>
                    <a:schemeClr val="tx1"/>
                  </a:solidFill>
                </a:rPr>
                <a:t>Network scale-up methods</a:t>
              </a:r>
            </a:p>
            <a:p>
              <a:pPr algn="ctr"/>
              <a:endParaRPr lang="en-US" sz="1200" dirty="0">
                <a:solidFill>
                  <a:schemeClr val="tx1"/>
                </a:solidFill>
              </a:endParaRPr>
            </a:p>
            <a:p>
              <a:pPr algn="ctr"/>
              <a:endParaRPr lang="en-US" sz="1200" dirty="0">
                <a:solidFill>
                  <a:schemeClr val="tx1"/>
                </a:solidFill>
              </a:endParaRPr>
            </a:p>
          </p:txBody>
        </p:sp>
      </p:grpSp>
      <p:sp>
        <p:nvSpPr>
          <p:cNvPr id="17" name="Rectangle 16"/>
          <p:cNvSpPr/>
          <p:nvPr/>
        </p:nvSpPr>
        <p:spPr>
          <a:xfrm rot="1119433">
            <a:off x="7682003" y="4018390"/>
            <a:ext cx="2310228" cy="4594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Respondent </a:t>
            </a:r>
            <a:r>
              <a:rPr lang="en-US" sz="1200" smtClean="0">
                <a:solidFill>
                  <a:schemeClr val="tx1"/>
                </a:solidFill>
              </a:rPr>
              <a:t>driven sampling</a:t>
            </a:r>
            <a:endParaRPr lang="en-US" sz="1200" dirty="0">
              <a:solidFill>
                <a:schemeClr val="tx1"/>
              </a:solidFill>
            </a:endParaRPr>
          </a:p>
        </p:txBody>
      </p:sp>
      <p:grpSp>
        <p:nvGrpSpPr>
          <p:cNvPr id="5" name="Group 4"/>
          <p:cNvGrpSpPr/>
          <p:nvPr/>
        </p:nvGrpSpPr>
        <p:grpSpPr>
          <a:xfrm>
            <a:off x="8263403" y="2025748"/>
            <a:ext cx="2745256" cy="1068191"/>
            <a:chOff x="8263403" y="2025748"/>
            <a:chExt cx="2745256" cy="1068191"/>
          </a:xfrm>
        </p:grpSpPr>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63403" y="2025748"/>
              <a:ext cx="1621313" cy="1068191"/>
            </a:xfrm>
            <a:prstGeom prst="rect">
              <a:avLst/>
            </a:prstGeom>
          </p:spPr>
        </p:pic>
        <p:sp>
          <p:nvSpPr>
            <p:cNvPr id="18" name="Rectangle 17"/>
            <p:cNvSpPr/>
            <p:nvPr/>
          </p:nvSpPr>
          <p:spPr>
            <a:xfrm>
              <a:off x="9904542" y="2061764"/>
              <a:ext cx="1104117" cy="4980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1"/>
                  </a:solidFill>
                </a:rPr>
                <a:t>Self-report</a:t>
              </a:r>
              <a:endParaRPr lang="en-US" sz="1200" dirty="0">
                <a:solidFill>
                  <a:schemeClr val="tx1"/>
                </a:solidFill>
              </a:endParaRPr>
            </a:p>
          </p:txBody>
        </p:sp>
      </p:grpSp>
      <p:grpSp>
        <p:nvGrpSpPr>
          <p:cNvPr id="20" name="Group 19"/>
          <p:cNvGrpSpPr/>
          <p:nvPr/>
        </p:nvGrpSpPr>
        <p:grpSpPr>
          <a:xfrm>
            <a:off x="573741" y="1665686"/>
            <a:ext cx="11281927" cy="5014042"/>
            <a:chOff x="573741" y="1665686"/>
            <a:chExt cx="11281927" cy="5014042"/>
          </a:xfrm>
        </p:grpSpPr>
        <p:grpSp>
          <p:nvGrpSpPr>
            <p:cNvPr id="8" name="Group 7"/>
            <p:cNvGrpSpPr/>
            <p:nvPr/>
          </p:nvGrpSpPr>
          <p:grpSpPr>
            <a:xfrm>
              <a:off x="573741" y="1665686"/>
              <a:ext cx="3392078" cy="1776761"/>
              <a:chOff x="573741" y="1665686"/>
              <a:chExt cx="3392078" cy="1776761"/>
            </a:xfrm>
          </p:grpSpPr>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53447" y="2151470"/>
                <a:ext cx="1012372" cy="1116587"/>
              </a:xfrm>
              <a:prstGeom prst="rect">
                <a:avLst/>
              </a:prstGeom>
            </p:spPr>
          </p:pic>
          <p:sp>
            <p:nvSpPr>
              <p:cNvPr id="3" name="Rectangle 2"/>
              <p:cNvSpPr/>
              <p:nvPr/>
            </p:nvSpPr>
            <p:spPr>
              <a:xfrm>
                <a:off x="573741" y="1665686"/>
                <a:ext cx="2264704" cy="17767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Audio computer assisted self-interviews (ACASI</a:t>
                </a:r>
              </a:p>
              <a:p>
                <a:pPr algn="ctr"/>
                <a:endParaRPr lang="en-US" sz="1200" dirty="0">
                  <a:solidFill>
                    <a:schemeClr val="tx1"/>
                  </a:solidFill>
                </a:endParaRPr>
              </a:p>
              <a:p>
                <a:pPr algn="ctr"/>
                <a:r>
                  <a:rPr lang="en-US" sz="1200" dirty="0" smtClean="0">
                    <a:solidFill>
                      <a:schemeClr val="tx1"/>
                    </a:solidFill>
                  </a:rPr>
                  <a:t>Randomized-response technique (RRT)</a:t>
                </a:r>
              </a:p>
              <a:p>
                <a:pPr algn="ctr"/>
                <a:endParaRPr lang="en-US" sz="1200" dirty="0">
                  <a:solidFill>
                    <a:schemeClr val="tx1"/>
                  </a:solidFill>
                </a:endParaRPr>
              </a:p>
              <a:p>
                <a:pPr algn="ctr"/>
                <a:r>
                  <a:rPr lang="en-US" sz="1200" dirty="0" smtClean="0">
                    <a:solidFill>
                      <a:schemeClr val="tx1"/>
                    </a:solidFill>
                  </a:rPr>
                  <a:t>Sealed envelope method (SEM)</a:t>
                </a:r>
              </a:p>
              <a:p>
                <a:pPr algn="ctr"/>
                <a:endParaRPr lang="en-US" sz="1200" dirty="0">
                  <a:solidFill>
                    <a:schemeClr val="tx1"/>
                  </a:solidFill>
                </a:endParaRPr>
              </a:p>
              <a:p>
                <a:pPr algn="ctr"/>
                <a:r>
                  <a:rPr lang="en-US" sz="1200" dirty="0" smtClean="0">
                    <a:solidFill>
                      <a:schemeClr val="tx1"/>
                    </a:solidFill>
                  </a:rPr>
                  <a:t>LIST experiment</a:t>
                </a:r>
                <a:endParaRPr lang="en-US" sz="1200" dirty="0">
                  <a:solidFill>
                    <a:schemeClr val="tx1"/>
                  </a:solidFill>
                </a:endParaRPr>
              </a:p>
            </p:txBody>
          </p:sp>
        </p:grpSp>
        <p:sp>
          <p:nvSpPr>
            <p:cNvPr id="19" name="Rectangle 18"/>
            <p:cNvSpPr/>
            <p:nvPr/>
          </p:nvSpPr>
          <p:spPr>
            <a:xfrm>
              <a:off x="851645" y="6069283"/>
              <a:ext cx="11004023" cy="6104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pPr>
              <a:r>
                <a:rPr lang="en-US" sz="1200" i="1" dirty="0" smtClean="0">
                  <a:solidFill>
                    <a:schemeClr val="tx1"/>
                  </a:solidFill>
                </a:rPr>
                <a:t>Phillips AE et al. A systematic review and meta analysis of quantitative interviewing tools to investigate self reported HIV and STI associated </a:t>
              </a:r>
              <a:r>
                <a:rPr lang="en-US" sz="1200" i="1" dirty="0" err="1" smtClean="0">
                  <a:solidFill>
                    <a:schemeClr val="tx1"/>
                  </a:solidFill>
                </a:rPr>
                <a:t>behaviours</a:t>
              </a:r>
              <a:r>
                <a:rPr lang="en-US" sz="1200" i="1" dirty="0" smtClean="0">
                  <a:solidFill>
                    <a:schemeClr val="tx1"/>
                  </a:solidFill>
                </a:rPr>
                <a:t> in low and middle income countries </a:t>
              </a:r>
              <a:r>
                <a:rPr lang="en-US" sz="1200" i="1" dirty="0" err="1" smtClean="0">
                  <a:solidFill>
                    <a:schemeClr val="tx1"/>
                  </a:solidFill>
                </a:rPr>
                <a:t>Int</a:t>
              </a:r>
              <a:r>
                <a:rPr lang="en-US" sz="1200" i="1" dirty="0" smtClean="0">
                  <a:solidFill>
                    <a:schemeClr val="tx1"/>
                  </a:solidFill>
                </a:rPr>
                <a:t> Journal of Epidemiology 2010 39(6):1541-55</a:t>
              </a:r>
            </a:p>
          </p:txBody>
        </p:sp>
      </p:grpSp>
    </p:spTree>
    <p:extLst>
      <p:ext uri="{BB962C8B-B14F-4D97-AF65-F5344CB8AC3E}">
        <p14:creationId xmlns:p14="http://schemas.microsoft.com/office/powerpoint/2010/main" val="473443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94734"/>
          </a:xfrm>
        </p:spPr>
        <p:txBody>
          <a:bodyPr>
            <a:normAutofit/>
          </a:bodyPr>
          <a:lstStyle/>
          <a:p>
            <a:r>
              <a:rPr lang="en-US" sz="3200" dirty="0" smtClean="0"/>
              <a:t>Applying indirect community based methods to collect population level data on abortion safety</a:t>
            </a:r>
            <a:endParaRPr lang="en-US" sz="3200" dirty="0"/>
          </a:p>
        </p:txBody>
      </p:sp>
      <p:sp>
        <p:nvSpPr>
          <p:cNvPr id="3" name="Content Placeholder 2"/>
          <p:cNvSpPr>
            <a:spLocks noGrp="1"/>
          </p:cNvSpPr>
          <p:nvPr>
            <p:ph idx="1"/>
          </p:nvPr>
        </p:nvSpPr>
        <p:spPr/>
        <p:txBody>
          <a:bodyPr/>
          <a:lstStyle/>
          <a:p>
            <a:pPr marL="0" indent="0">
              <a:buNone/>
            </a:pPr>
            <a:r>
              <a:rPr lang="en-US" dirty="0" smtClean="0"/>
              <a:t>Proposed methods of interest include:</a:t>
            </a:r>
          </a:p>
          <a:p>
            <a:endParaRPr lang="en-US" dirty="0" smtClean="0"/>
          </a:p>
          <a:p>
            <a:r>
              <a:rPr lang="en-US" dirty="0" smtClean="0"/>
              <a:t>ATPR/Best friend approach</a:t>
            </a:r>
          </a:p>
          <a:p>
            <a:r>
              <a:rPr lang="en-US" dirty="0" smtClean="0"/>
              <a:t>Network scale-up method</a:t>
            </a:r>
          </a:p>
          <a:p>
            <a:r>
              <a:rPr lang="en-US" dirty="0" smtClean="0"/>
              <a:t>Respondent driven sampling</a:t>
            </a:r>
            <a:endParaRPr lang="en-US" dirty="0"/>
          </a:p>
        </p:txBody>
      </p:sp>
    </p:spTree>
    <p:extLst>
      <p:ext uri="{BB962C8B-B14F-4D97-AF65-F5344CB8AC3E}">
        <p14:creationId xmlns:p14="http://schemas.microsoft.com/office/powerpoint/2010/main" val="979088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6367"/>
            <a:ext cx="10515600" cy="1325563"/>
          </a:xfrm>
        </p:spPr>
        <p:txBody>
          <a:bodyPr>
            <a:normAutofit/>
          </a:bodyPr>
          <a:lstStyle/>
          <a:p>
            <a:r>
              <a:rPr lang="en-US" sz="3200" dirty="0" smtClean="0"/>
              <a:t>Anonymous Third Party Reporting (ATPR)</a:t>
            </a:r>
            <a:endParaRPr lang="en-US" sz="3200" dirty="0"/>
          </a:p>
        </p:txBody>
      </p:sp>
      <p:sp>
        <p:nvSpPr>
          <p:cNvPr id="3" name="Content Placeholder 2"/>
          <p:cNvSpPr>
            <a:spLocks noGrp="1"/>
          </p:cNvSpPr>
          <p:nvPr>
            <p:ph idx="1"/>
          </p:nvPr>
        </p:nvSpPr>
        <p:spPr>
          <a:xfrm>
            <a:off x="838200" y="1541930"/>
            <a:ext cx="10515600" cy="4635034"/>
          </a:xfrm>
        </p:spPr>
        <p:txBody>
          <a:bodyPr>
            <a:normAutofit fontScale="92500" lnSpcReduction="10000"/>
          </a:bodyPr>
          <a:lstStyle/>
          <a:p>
            <a:pPr marL="0" indent="0">
              <a:buNone/>
            </a:pPr>
            <a:r>
              <a:rPr lang="en-US" u="sng" dirty="0" smtClean="0"/>
              <a:t>Assumptions</a:t>
            </a:r>
          </a:p>
          <a:p>
            <a:r>
              <a:rPr lang="en-US" dirty="0" smtClean="0"/>
              <a:t>In certain contexts women confide in their friends about their abortions especially where access to abortions is restricted</a:t>
            </a:r>
          </a:p>
          <a:p>
            <a:r>
              <a:rPr lang="en-US" dirty="0" smtClean="0"/>
              <a:t>Women are more comfortable reporting about their friends abortions anonymously </a:t>
            </a:r>
          </a:p>
          <a:p>
            <a:endParaRPr lang="en-US" dirty="0" smtClean="0"/>
          </a:p>
          <a:p>
            <a:pPr marL="0" indent="0">
              <a:buNone/>
            </a:pPr>
            <a:r>
              <a:rPr lang="en-US" u="sng" dirty="0" smtClean="0"/>
              <a:t>Method</a:t>
            </a:r>
          </a:p>
          <a:p>
            <a:r>
              <a:rPr lang="en-US" dirty="0" smtClean="0"/>
              <a:t>Survey a representative sample of women in the population (Sample 1)</a:t>
            </a:r>
          </a:p>
          <a:p>
            <a:r>
              <a:rPr lang="en-US" dirty="0" smtClean="0"/>
              <a:t>Ask them to list out their close female relations  (Sample 2)</a:t>
            </a:r>
          </a:p>
          <a:p>
            <a:r>
              <a:rPr lang="en-US" dirty="0" smtClean="0"/>
              <a:t>Ask about abortion practices and the process for sample 2</a:t>
            </a:r>
          </a:p>
          <a:p>
            <a:r>
              <a:rPr lang="en-US" dirty="0" smtClean="0"/>
              <a:t>Has been tested in Burkina Faso, Zambia and India*</a:t>
            </a:r>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2070" y="2"/>
            <a:ext cx="1099930" cy="1075702"/>
          </a:xfrm>
          <a:prstGeom prst="rect">
            <a:avLst/>
          </a:prstGeom>
        </p:spPr>
      </p:pic>
    </p:spTree>
    <p:extLst>
      <p:ext uri="{BB962C8B-B14F-4D97-AF65-F5344CB8AC3E}">
        <p14:creationId xmlns:p14="http://schemas.microsoft.com/office/powerpoint/2010/main" val="189250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113183"/>
            <a:ext cx="10515600" cy="5063780"/>
          </a:xfrm>
        </p:spPr>
        <p:txBody>
          <a:bodyPr>
            <a:normAutofit/>
          </a:bodyPr>
          <a:lstStyle/>
          <a:p>
            <a:pPr marL="0" indent="0">
              <a:buNone/>
            </a:pPr>
            <a:r>
              <a:rPr lang="en-US" u="sng" dirty="0" smtClean="0"/>
              <a:t>Limitations with solutions:</a:t>
            </a:r>
          </a:p>
          <a:p>
            <a:r>
              <a:rPr lang="en-US" dirty="0" smtClean="0"/>
              <a:t>Representativeness of sample 2 (stratify sample 2)</a:t>
            </a:r>
          </a:p>
          <a:p>
            <a:r>
              <a:rPr lang="en-US" dirty="0" smtClean="0"/>
              <a:t>Popularity bias (weight by </a:t>
            </a:r>
            <a:r>
              <a:rPr lang="en-US" dirty="0" err="1" smtClean="0"/>
              <a:t>indegree</a:t>
            </a:r>
            <a:r>
              <a:rPr lang="en-US" dirty="0" smtClean="0"/>
              <a:t>)</a:t>
            </a:r>
          </a:p>
          <a:p>
            <a:endParaRPr lang="en-US" dirty="0"/>
          </a:p>
          <a:p>
            <a:pPr marL="0" indent="0">
              <a:buNone/>
            </a:pPr>
            <a:r>
              <a:rPr lang="en-US" u="sng" dirty="0" smtClean="0"/>
              <a:t>Limitations yet to solve:</a:t>
            </a:r>
          </a:p>
          <a:p>
            <a:r>
              <a:rPr lang="en-US" dirty="0" smtClean="0"/>
              <a:t>No uncertainty intervals</a:t>
            </a:r>
          </a:p>
          <a:p>
            <a:r>
              <a:rPr lang="en-US" dirty="0" smtClean="0"/>
              <a:t>Comparison with other data possible but </a:t>
            </a:r>
            <a:r>
              <a:rPr lang="en-US" dirty="0"/>
              <a:t>n</a:t>
            </a:r>
            <a:r>
              <a:rPr lang="en-US" dirty="0" smtClean="0"/>
              <a:t>o gold standard for validation </a:t>
            </a:r>
          </a:p>
          <a:p>
            <a:r>
              <a:rPr lang="en-US" dirty="0" smtClean="0"/>
              <a:t>Quality of detailed information around the abortion process is uncertain</a:t>
            </a:r>
          </a:p>
          <a:p>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2312" y="1"/>
            <a:ext cx="1139687" cy="1114584"/>
          </a:xfrm>
          <a:prstGeom prst="rect">
            <a:avLst/>
          </a:prstGeom>
        </p:spPr>
      </p:pic>
      <p:sp>
        <p:nvSpPr>
          <p:cNvPr id="5" name="Text Placeholder 3"/>
          <p:cNvSpPr txBox="1">
            <a:spLocks/>
          </p:cNvSpPr>
          <p:nvPr/>
        </p:nvSpPr>
        <p:spPr>
          <a:xfrm>
            <a:off x="961697" y="6186489"/>
            <a:ext cx="10767848" cy="324670"/>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i="1" dirty="0" err="1" smtClean="0"/>
              <a:t>Helleringer</a:t>
            </a:r>
            <a:r>
              <a:rPr lang="en-US" sz="1100" i="1" dirty="0" smtClean="0"/>
              <a:t> S PAA 2012. Do third party reports improve the measurement of </a:t>
            </a:r>
            <a:r>
              <a:rPr lang="en-US" sz="1100" i="1" dirty="0" err="1" smtClean="0"/>
              <a:t>sensiitive</a:t>
            </a:r>
            <a:r>
              <a:rPr lang="en-US" sz="1100" i="1" dirty="0" smtClean="0"/>
              <a:t> behavior? A validation study using social networks and HIV validation data.</a:t>
            </a:r>
            <a:endParaRPr lang="en-US" sz="1100" i="1" dirty="0"/>
          </a:p>
        </p:txBody>
      </p:sp>
    </p:spTree>
    <p:extLst>
      <p:ext uri="{BB962C8B-B14F-4D97-AF65-F5344CB8AC3E}">
        <p14:creationId xmlns:p14="http://schemas.microsoft.com/office/powerpoint/2010/main" val="1520413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sz="3200" dirty="0" smtClean="0"/>
              <a:t>Recent developments in the network scale-up method</a:t>
            </a:r>
            <a:endParaRPr lang="en-US" sz="3200" dirty="0"/>
          </a:p>
        </p:txBody>
      </p:sp>
      <p:sp>
        <p:nvSpPr>
          <p:cNvPr id="3" name="Content Placeholder 2"/>
          <p:cNvSpPr>
            <a:spLocks noGrp="1"/>
          </p:cNvSpPr>
          <p:nvPr>
            <p:ph idx="1"/>
          </p:nvPr>
        </p:nvSpPr>
        <p:spPr/>
        <p:txBody>
          <a:bodyPr>
            <a:normAutofit fontScale="77500" lnSpcReduction="20000"/>
          </a:bodyPr>
          <a:lstStyle/>
          <a:p>
            <a:endParaRPr lang="en-US" dirty="0" smtClean="0"/>
          </a:p>
          <a:p>
            <a:endParaRPr lang="en-US" dirty="0"/>
          </a:p>
          <a:p>
            <a:r>
              <a:rPr lang="en-US" dirty="0" smtClean="0"/>
              <a:t>Developed to </a:t>
            </a:r>
            <a:r>
              <a:rPr lang="en-US" u="sng" dirty="0" smtClean="0"/>
              <a:t>count</a:t>
            </a:r>
            <a:r>
              <a:rPr lang="en-US" dirty="0" smtClean="0"/>
              <a:t> rare events known to all e.g. earthquake victims in Mexico</a:t>
            </a:r>
          </a:p>
          <a:p>
            <a:pPr marL="0" indent="0">
              <a:buNone/>
            </a:pPr>
            <a:endParaRPr lang="en-US" dirty="0" smtClean="0"/>
          </a:p>
          <a:p>
            <a:pPr marL="0" indent="0">
              <a:buNone/>
            </a:pPr>
            <a:r>
              <a:rPr lang="en-US" u="sng" dirty="0" smtClean="0"/>
              <a:t>Method estimates two things: </a:t>
            </a:r>
          </a:p>
          <a:p>
            <a:pPr marL="0" indent="0">
              <a:buNone/>
            </a:pPr>
            <a:r>
              <a:rPr lang="en-US" dirty="0" smtClean="0"/>
              <a:t>(</a:t>
            </a:r>
            <a:r>
              <a:rPr lang="en-US" dirty="0" err="1" smtClean="0"/>
              <a:t>i</a:t>
            </a:r>
            <a:r>
              <a:rPr lang="en-US" dirty="0" smtClean="0"/>
              <a:t>)The number people who have experienced the rare event</a:t>
            </a:r>
          </a:p>
          <a:p>
            <a:pPr marL="0" indent="0">
              <a:buNone/>
            </a:pPr>
            <a:r>
              <a:rPr lang="en-US" dirty="0" smtClean="0"/>
              <a:t>(ii) The total number of people “known” e.g. 100 in the US, 308 in Iran</a:t>
            </a:r>
          </a:p>
          <a:p>
            <a:endParaRPr lang="en-US" dirty="0" smtClean="0"/>
          </a:p>
          <a:p>
            <a:r>
              <a:rPr lang="en-US" dirty="0" smtClean="0"/>
              <a:t>Statistical approaches to estimating uncertainty have been developed </a:t>
            </a:r>
          </a:p>
          <a:p>
            <a:endParaRPr lang="en-US" dirty="0" smtClean="0"/>
          </a:p>
          <a:p>
            <a:r>
              <a:rPr lang="en-US" dirty="0" smtClean="0"/>
              <a:t>It includes internal validation of the final estimate by testing the procedure for known counts in the population as part of the method</a:t>
            </a:r>
          </a:p>
        </p:txBody>
      </p:sp>
      <p:grpSp>
        <p:nvGrpSpPr>
          <p:cNvPr id="7" name="Group 6"/>
          <p:cNvGrpSpPr/>
          <p:nvPr/>
        </p:nvGrpSpPr>
        <p:grpSpPr>
          <a:xfrm>
            <a:off x="838200" y="1285116"/>
            <a:ext cx="5920408" cy="821980"/>
            <a:chOff x="838200" y="1285116"/>
            <a:chExt cx="5920408" cy="957332"/>
          </a:xfrm>
        </p:grpSpPr>
        <p:sp>
          <p:nvSpPr>
            <p:cNvPr id="5" name="Rectangle 4"/>
            <p:cNvSpPr/>
            <p:nvPr/>
          </p:nvSpPr>
          <p:spPr>
            <a:xfrm>
              <a:off x="1737119" y="1328048"/>
              <a:ext cx="5021489" cy="9144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How to validate estimates internally </a:t>
              </a:r>
            </a:p>
            <a:p>
              <a:pPr algn="ctr"/>
              <a:r>
                <a:rPr lang="en-US" dirty="0">
                  <a:solidFill>
                    <a:schemeClr val="tx1"/>
                  </a:solidFill>
                </a:rPr>
                <a:t>H</a:t>
              </a:r>
              <a:r>
                <a:rPr lang="en-US" dirty="0" smtClean="0">
                  <a:solidFill>
                    <a:schemeClr val="tx1"/>
                  </a:solidFill>
                </a:rPr>
                <a:t>ow to calculate uncertainty intervals</a:t>
              </a:r>
              <a:endParaRPr lang="en-US" dirty="0">
                <a:solidFill>
                  <a:schemeClr val="tx1"/>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285116"/>
              <a:ext cx="750036" cy="957332"/>
            </a:xfrm>
            <a:prstGeom prst="rect">
              <a:avLst/>
            </a:prstGeom>
          </p:spPr>
        </p:pic>
      </p:gr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165" y="0"/>
            <a:ext cx="1278835" cy="938143"/>
          </a:xfrm>
          <a:prstGeom prst="rect">
            <a:avLst/>
          </a:prstGeom>
        </p:spPr>
      </p:pic>
      <p:sp>
        <p:nvSpPr>
          <p:cNvPr id="9" name="Text Placeholder 3"/>
          <p:cNvSpPr txBox="1">
            <a:spLocks/>
          </p:cNvSpPr>
          <p:nvPr/>
        </p:nvSpPr>
        <p:spPr>
          <a:xfrm>
            <a:off x="139148" y="6186488"/>
            <a:ext cx="11767930" cy="490537"/>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i="1" dirty="0"/>
              <a:t>Bernard HR, Hallett T, </a:t>
            </a:r>
            <a:r>
              <a:rPr lang="en-US" sz="1100" i="1" dirty="0" err="1"/>
              <a:t>Iovita</a:t>
            </a:r>
            <a:r>
              <a:rPr lang="en-US" sz="1100" i="1" dirty="0"/>
              <a:t> A, Johnsen EC, Lyerla R, McCarty C, et al. Counting hard-to-count populations: the network scale-up method for public health. Sex </a:t>
            </a:r>
            <a:r>
              <a:rPr lang="en-US" sz="1100" i="1" dirty="0" err="1"/>
              <a:t>Transm</a:t>
            </a:r>
            <a:r>
              <a:rPr lang="en-US" sz="1100" i="1" dirty="0"/>
              <a:t> Infect. 2010;86(</a:t>
            </a:r>
            <a:r>
              <a:rPr lang="en-US" sz="1100" i="1" dirty="0" err="1"/>
              <a:t>Suppl</a:t>
            </a:r>
            <a:r>
              <a:rPr lang="en-US" sz="1100" i="1" dirty="0"/>
              <a:t> 2):ii11-i15</a:t>
            </a:r>
            <a:r>
              <a:rPr lang="en-US" sz="1100" i="1" dirty="0" smtClean="0"/>
              <a:t>.; </a:t>
            </a:r>
            <a:r>
              <a:rPr lang="en-US" sz="1100" i="1" dirty="0" err="1" smtClean="0"/>
              <a:t>Rastegari</a:t>
            </a:r>
            <a:r>
              <a:rPr lang="en-US" sz="1100" i="1" dirty="0" smtClean="0"/>
              <a:t> </a:t>
            </a:r>
            <a:r>
              <a:rPr lang="en-US" sz="1100" i="1" dirty="0"/>
              <a:t>A, Haji-</a:t>
            </a:r>
            <a:r>
              <a:rPr lang="en-US" sz="1100" i="1" dirty="0" err="1"/>
              <a:t>Maghsoudi</a:t>
            </a:r>
            <a:r>
              <a:rPr lang="en-US" sz="1100" i="1" dirty="0"/>
              <a:t> S, </a:t>
            </a:r>
            <a:r>
              <a:rPr lang="en-US" sz="1100" i="1" dirty="0" err="1"/>
              <a:t>Haghdoost</a:t>
            </a:r>
            <a:r>
              <a:rPr lang="en-US" sz="1100" i="1" dirty="0"/>
              <a:t> A, </a:t>
            </a:r>
            <a:r>
              <a:rPr lang="en-US" sz="1100" i="1" dirty="0" err="1"/>
              <a:t>Shatti</a:t>
            </a:r>
            <a:r>
              <a:rPr lang="en-US" sz="1100" i="1" dirty="0"/>
              <a:t> M, </a:t>
            </a:r>
            <a:r>
              <a:rPr lang="en-US" sz="1100" i="1" dirty="0" err="1"/>
              <a:t>Tarjoman</a:t>
            </a:r>
            <a:r>
              <a:rPr lang="en-US" sz="1100" i="1" dirty="0"/>
              <a:t> T, </a:t>
            </a:r>
            <a:r>
              <a:rPr lang="en-US" sz="1100" i="1" dirty="0" err="1"/>
              <a:t>Baneshi</a:t>
            </a:r>
            <a:r>
              <a:rPr lang="en-US" sz="1100" i="1" dirty="0"/>
              <a:t> MR. The estimation of active social network size of the Iranian population. Glob J Health Sci. 2013;5(4):217–27. </a:t>
            </a:r>
          </a:p>
          <a:p>
            <a:endParaRPr lang="en-US" sz="1100" i="1" dirty="0"/>
          </a:p>
        </p:txBody>
      </p:sp>
    </p:spTree>
    <p:extLst>
      <p:ext uri="{BB962C8B-B14F-4D97-AF65-F5344CB8AC3E}">
        <p14:creationId xmlns:p14="http://schemas.microsoft.com/office/powerpoint/2010/main" val="68446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077" y="1073426"/>
            <a:ext cx="11310731" cy="5103537"/>
          </a:xfrm>
        </p:spPr>
        <p:txBody>
          <a:bodyPr>
            <a:normAutofit/>
          </a:bodyPr>
          <a:lstStyle/>
          <a:p>
            <a:r>
              <a:rPr lang="en-US" dirty="0" smtClean="0"/>
              <a:t>However, very recent paper  on this methodology limits the network to close relations (people you eat with</a:t>
            </a:r>
            <a:r>
              <a:rPr lang="en-US" dirty="0"/>
              <a:t>) with even better results </a:t>
            </a:r>
            <a:r>
              <a:rPr lang="en-US" dirty="0" smtClean="0"/>
              <a:t>  </a:t>
            </a:r>
            <a:endParaRPr lang="en-US" dirty="0"/>
          </a:p>
          <a:p>
            <a:pPr marL="0" indent="0">
              <a:buNone/>
            </a:pPr>
            <a:endParaRPr lang="en-US" u="sng" dirty="0" smtClean="0"/>
          </a:p>
          <a:p>
            <a:pPr marL="0" indent="0">
              <a:buNone/>
            </a:pPr>
            <a:r>
              <a:rPr lang="en-US" u="sng" dirty="0" smtClean="0"/>
              <a:t>Limitations</a:t>
            </a:r>
            <a:endParaRPr lang="en-US" u="sng" dirty="0"/>
          </a:p>
          <a:p>
            <a:r>
              <a:rPr lang="en-US" dirty="0"/>
              <a:t>Not adapted to stigmatized </a:t>
            </a:r>
            <a:r>
              <a:rPr lang="en-US" dirty="0" err="1"/>
              <a:t>behaviour</a:t>
            </a:r>
            <a:r>
              <a:rPr lang="en-US" dirty="0"/>
              <a:t> e.g. its application in Iran entailed a far fetched multiplier </a:t>
            </a:r>
          </a:p>
          <a:p>
            <a:r>
              <a:rPr lang="en-US" dirty="0" smtClean="0"/>
              <a:t>The new iteration has not taken into account the biases linked with a sample of close relations (representativeness and in-degree)</a:t>
            </a:r>
            <a:endParaRPr lang="en-US" dirty="0"/>
          </a:p>
          <a:p>
            <a:r>
              <a:rPr lang="en-US" dirty="0" smtClean="0"/>
              <a:t>It has not collected data on characteristics or processes of the population, just counts.</a:t>
            </a:r>
          </a:p>
          <a:p>
            <a:endParaRPr lang="en-US" dirty="0" smtClean="0"/>
          </a:p>
          <a:p>
            <a:endParaRPr lang="en-US" dirty="0"/>
          </a:p>
        </p:txBody>
      </p:sp>
      <p:sp>
        <p:nvSpPr>
          <p:cNvPr id="4" name="Rectangle 3"/>
          <p:cNvSpPr/>
          <p:nvPr/>
        </p:nvSpPr>
        <p:spPr>
          <a:xfrm>
            <a:off x="9988825" y="1525477"/>
            <a:ext cx="1308847" cy="448235"/>
          </a:xfrm>
          <a:prstGeom prst="rect">
            <a:avLst/>
          </a:prstGeom>
          <a:solidFill>
            <a:srgbClr val="FF0000">
              <a:alpha val="50196"/>
            </a:srgb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=ATPR</a:t>
            </a:r>
            <a:endParaRPr lang="en-US" sz="2000" b="1" dirty="0">
              <a:solidFill>
                <a:schemeClr val="tx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165" y="0"/>
            <a:ext cx="1278835" cy="938143"/>
          </a:xfrm>
          <a:prstGeom prst="rect">
            <a:avLst/>
          </a:prstGeom>
        </p:spPr>
      </p:pic>
      <p:sp>
        <p:nvSpPr>
          <p:cNvPr id="6" name="Text Placeholder 3"/>
          <p:cNvSpPr txBox="1">
            <a:spLocks/>
          </p:cNvSpPr>
          <p:nvPr/>
        </p:nvSpPr>
        <p:spPr>
          <a:xfrm>
            <a:off x="424070" y="6176963"/>
            <a:ext cx="11767930" cy="490537"/>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1100" i="1" dirty="0" err="1"/>
              <a:t>Feehan</a:t>
            </a:r>
            <a:r>
              <a:rPr lang="en-US" sz="1100" i="1" dirty="0"/>
              <a:t> DM, </a:t>
            </a:r>
            <a:r>
              <a:rPr lang="en-US" sz="1100" i="1" dirty="0" err="1"/>
              <a:t>Umubyeyi</a:t>
            </a:r>
            <a:r>
              <a:rPr lang="en-US" sz="1100" i="1" dirty="0"/>
              <a:t> A, </a:t>
            </a:r>
            <a:r>
              <a:rPr lang="en-US" sz="1100" i="1" dirty="0" err="1"/>
              <a:t>Mahy</a:t>
            </a:r>
            <a:r>
              <a:rPr lang="en-US" sz="1100" i="1" dirty="0"/>
              <a:t> M, </a:t>
            </a:r>
            <a:r>
              <a:rPr lang="en-US" sz="1100" i="1" dirty="0" err="1"/>
              <a:t>Hladik</a:t>
            </a:r>
            <a:r>
              <a:rPr lang="en-US" sz="1100" i="1" dirty="0"/>
              <a:t> W, </a:t>
            </a:r>
            <a:r>
              <a:rPr lang="en-US" sz="1100" i="1" dirty="0" err="1"/>
              <a:t>Salganik</a:t>
            </a:r>
            <a:r>
              <a:rPr lang="en-US" sz="1100" i="1" dirty="0"/>
              <a:t> MJ. Quantity Versus Quality: A Survey Experiment to Improve the Network Scale-up Method. Am J </a:t>
            </a:r>
            <a:r>
              <a:rPr lang="en-US" sz="1100" i="1" dirty="0" err="1"/>
              <a:t>Epidemiol</a:t>
            </a:r>
            <a:r>
              <a:rPr lang="en-US" sz="1100" i="1" dirty="0"/>
              <a:t>. 2016;183(8):747–57. </a:t>
            </a:r>
          </a:p>
        </p:txBody>
      </p:sp>
    </p:spTree>
    <p:extLst>
      <p:ext uri="{BB962C8B-B14F-4D97-AF65-F5344CB8AC3E}">
        <p14:creationId xmlns:p14="http://schemas.microsoft.com/office/powerpoint/2010/main" val="193070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677</TotalTime>
  <Words>1195</Words>
  <Application>Microsoft Office PowerPoint</Application>
  <PresentationFormat>Grand écran</PresentationFormat>
  <Paragraphs>126</Paragraphs>
  <Slides>13</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Arial</vt:lpstr>
      <vt:lpstr>Arial</vt:lpstr>
      <vt:lpstr>Calibri</vt:lpstr>
      <vt:lpstr>Franklin Gothic Book</vt:lpstr>
      <vt:lpstr>Franklin Gothic Medium</vt:lpstr>
      <vt:lpstr>Mangal</vt:lpstr>
      <vt:lpstr>Office Theme</vt:lpstr>
      <vt:lpstr>The potential of community-based approaches to collect data on unsafe abortion  African regional conference on abortion November 2016</vt:lpstr>
      <vt:lpstr>How women obtain induced abortions has changed since significantly since the definition of unsafe abortion was proposed.</vt:lpstr>
      <vt:lpstr>For future measurements of abortion safety- A multidimensional scale</vt:lpstr>
      <vt:lpstr>How can we get population level indicators of the processes preceding and following abortions?</vt:lpstr>
      <vt:lpstr>Applying indirect community based methods to collect population level data on abortion safety</vt:lpstr>
      <vt:lpstr>Anonymous Third Party Reporting (ATPR)</vt:lpstr>
      <vt:lpstr>Présentation PowerPoint</vt:lpstr>
      <vt:lpstr>Recent developments in the network scale-up method</vt:lpstr>
      <vt:lpstr>Présentation PowerPoint</vt:lpstr>
      <vt:lpstr>Towards an improved ATPR/Network Scale-up for close relations…</vt:lpstr>
      <vt:lpstr>Respondent Driven Sampling </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network scale-up estimates for groups most at risk of HIV/AIDS: Evidence from a multiple-method study of heavy drug users in Curitiba, Brazil</dc:title>
  <dc:creator>Onikepe Owolabi</dc:creator>
  <cp:lastModifiedBy>BOURSET Lea</cp:lastModifiedBy>
  <cp:revision>69</cp:revision>
  <dcterms:created xsi:type="dcterms:W3CDTF">2016-12-01T13:00:35Z</dcterms:created>
  <dcterms:modified xsi:type="dcterms:W3CDTF">2018-07-19T09:47:03Z</dcterms:modified>
</cp:coreProperties>
</file>